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91" r:id="rId2"/>
    <p:sldMasterId id="2147483703" r:id="rId3"/>
  </p:sldMasterIdLst>
  <p:notesMasterIdLst>
    <p:notesMasterId r:id="rId37"/>
  </p:notesMasterIdLst>
  <p:sldIdLst>
    <p:sldId id="256" r:id="rId4"/>
    <p:sldId id="257" r:id="rId5"/>
    <p:sldId id="259" r:id="rId6"/>
    <p:sldId id="260" r:id="rId7"/>
    <p:sldId id="261" r:id="rId8"/>
    <p:sldId id="264" r:id="rId9"/>
    <p:sldId id="291" r:id="rId10"/>
    <p:sldId id="294" r:id="rId11"/>
    <p:sldId id="296" r:id="rId12"/>
    <p:sldId id="299" r:id="rId13"/>
    <p:sldId id="295"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9" r:id="rId28"/>
    <p:sldId id="278" r:id="rId29"/>
    <p:sldId id="300" r:id="rId30"/>
    <p:sldId id="298" r:id="rId31"/>
    <p:sldId id="293" r:id="rId32"/>
    <p:sldId id="292" r:id="rId33"/>
    <p:sldId id="280" r:id="rId34"/>
    <p:sldId id="262" r:id="rId35"/>
    <p:sldId id="263" r:id="rId36"/>
  </p:sldIdLst>
  <p:sldSz cx="9144000" cy="5143500" type="screen16x9"/>
  <p:notesSz cx="6858000" cy="9144000"/>
  <p:embeddedFontLst>
    <p:embeddedFont>
      <p:font typeface="Calibri Light" panose="020F0302020204030204" pitchFamily="34" charset="0"/>
      <p:regular r:id="rId38"/>
      <p:italic r:id="rId39"/>
    </p:embeddedFont>
    <p:embeddedFont>
      <p:font typeface="Calibri" panose="020F0502020204030204" pitchFamily="34" charset="0"/>
      <p:regular r:id="rId40"/>
      <p:bold r:id="rId41"/>
      <p:italic r:id="rId42"/>
      <p:boldItalic r:id="rId43"/>
    </p:embeddedFont>
    <p:embeddedFont>
      <p:font typeface="Verdana" panose="020B0604030504040204" pitchFamily="34" charset="0"/>
      <p:regular r:id="rId44"/>
      <p:bold r:id="rId45"/>
      <p:italic r:id="rId46"/>
      <p:boldItalic r:id="rId47"/>
    </p:embeddedFont>
    <p:embeddedFont>
      <p:font typeface="Work Sans" panose="020B0604020202020204" charset="0"/>
      <p:regular r:id="rId48"/>
      <p:bold r:id="rId49"/>
      <p:italic r:id="rId50"/>
      <p:boldItalic r:id="rId51"/>
    </p:embeddedFont>
    <p:embeddedFont>
      <p:font typeface="Georgia" panose="02040502050405020303" pitchFamily="18" charset="0"/>
      <p:regular r:id="rId52"/>
      <p:bold r:id="rId53"/>
      <p:italic r:id="rId54"/>
      <p:boldItalic r:id="rId55"/>
    </p:embeddedFont>
    <p:embeddedFont>
      <p:font typeface="Impact" panose="020B0806030902050204" pitchFamily="34" charset="0"/>
      <p:regular r:id="rId56"/>
    </p:embeddedFont>
  </p:embeddedFontLst>
  <p:defaultTextStyle>
    <a:defPPr>
      <a:defRPr lang="es-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2">
          <p15:clr>
            <a:srgbClr val="FF0000"/>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jeAi/H9O5fcN7HefA7tiZwTGyk0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an domenech" initials="" lastIdx="3" clrIdx="0"/>
  <p:cmAuthor id="1" name="Matthew R. Crookshank" initials="MRC" lastIdx="2" clrIdx="1">
    <p:extLst>
      <p:ext uri="{19B8F6BF-5375-455C-9EA6-DF929625EA0E}">
        <p15:presenceInfo xmlns:p15="http://schemas.microsoft.com/office/powerpoint/2012/main" userId="Matthew R. Crookshank" providerId="None"/>
      </p:ext>
    </p:extLst>
  </p:cmAuthor>
  <p:cmAuthor id="2" name="Joan Domenech" initials="JD" lastIdx="2" clrIdx="2">
    <p:extLst>
      <p:ext uri="{19B8F6BF-5375-455C-9EA6-DF929625EA0E}">
        <p15:presenceInfo xmlns:p15="http://schemas.microsoft.com/office/powerpoint/2012/main" userId="Joan Domene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8FFEAE-AC53-719A-BC0E-4460B388E88C}" v="56" dt="2022-05-13T18:03:34.813"/>
    <p1510:client id="{40E2E56D-DACC-2E04-7BDF-DA99EA13E99F}" v="214" dt="2022-05-12T19:59:28.614"/>
    <p1510:client id="{FFC2463A-290F-2A5F-76FE-82F48F7F5D85}" v="66" dt="2022-05-18T17:51:24.625"/>
  </p1510:revLst>
</p1510:revInfo>
</file>

<file path=ppt/tableStyles.xml><?xml version="1.0" encoding="utf-8"?>
<a:tblStyleLst xmlns:a="http://schemas.openxmlformats.org/drawingml/2006/main" def="{38C8BEA4-261D-46C6-B225-CD5958F79EAE}">
  <a:tblStyle styleId="{38C8BEA4-261D-46C6-B225-CD5958F79EAE}"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4194" autoAdjust="0"/>
  </p:normalViewPr>
  <p:slideViewPr>
    <p:cSldViewPr snapToGrid="0">
      <p:cViewPr varScale="1">
        <p:scale>
          <a:sx n="84" d="100"/>
          <a:sy n="84" d="100"/>
        </p:scale>
        <p:origin x="1206" y="72"/>
      </p:cViewPr>
      <p:guideLst>
        <p:guide orient="horz" pos="50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57" Type="http://customschemas.google.com/relationships/presentationmetadata" Target="metadata"/><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5-18T13:22:14.415" idx="2">
    <p:pos x="10" y="10"/>
    <p:text>add links</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iles.hudexchange.info/resources/documents/coordinated-entry-management-and-data-guide.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indent="-228600">
              <a:buNone/>
            </a:pPr>
            <a:r>
              <a:rPr lang="en-US" dirty="0"/>
              <a:t>Roanoke-</a:t>
            </a:r>
            <a:r>
              <a:rPr lang="en-US" baseline="0" dirty="0"/>
              <a:t> Matt</a:t>
            </a:r>
            <a:endParaRPr lang="en-US" dirty="0"/>
          </a:p>
          <a:p>
            <a:pPr indent="-228600">
              <a:buNone/>
            </a:pPr>
            <a:r>
              <a:rPr lang="en-US" dirty="0"/>
              <a:t>Welcome to our first meeting </a:t>
            </a:r>
            <a:endParaRPr dirty="0"/>
          </a:p>
        </p:txBody>
      </p:sp>
      <p:sp>
        <p:nvSpPr>
          <p:cNvPr id="107" name="Google Shape;107;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PR" sz="1100" dirty="0"/>
              <a:t>In </a:t>
            </a:r>
            <a:r>
              <a:rPr lang="es-PR" sz="1100" dirty="0" err="1"/>
              <a:t>order</a:t>
            </a:r>
            <a:r>
              <a:rPr lang="es-PR" sz="1100" dirty="0"/>
              <a:t> to refine </a:t>
            </a:r>
            <a:r>
              <a:rPr lang="es-PR" sz="1100" dirty="0" err="1"/>
              <a:t>the</a:t>
            </a:r>
            <a:r>
              <a:rPr lang="es-PR" sz="1100" dirty="0"/>
              <a:t> </a:t>
            </a:r>
            <a:r>
              <a:rPr lang="es-PR" sz="1100" dirty="0" err="1"/>
              <a:t>existing</a:t>
            </a:r>
            <a:r>
              <a:rPr lang="es-PR" sz="1100" dirty="0"/>
              <a:t> </a:t>
            </a:r>
            <a:r>
              <a:rPr lang="es-PR" sz="1100" dirty="0" err="1"/>
              <a:t>system</a:t>
            </a:r>
            <a:r>
              <a:rPr lang="es-PR" sz="1100" dirty="0"/>
              <a:t> </a:t>
            </a:r>
            <a:r>
              <a:rPr lang="es-PR" sz="1100" dirty="0" err="1"/>
              <a:t>we</a:t>
            </a:r>
            <a:r>
              <a:rPr lang="es-PR" sz="1100" dirty="0"/>
              <a:t> </a:t>
            </a:r>
            <a:r>
              <a:rPr lang="es-PR" sz="1100" dirty="0" err="1"/>
              <a:t>need</a:t>
            </a:r>
            <a:r>
              <a:rPr lang="es-PR" sz="1100" dirty="0"/>
              <a:t> to be </a:t>
            </a:r>
            <a:r>
              <a:rPr lang="es-PR" sz="1100" dirty="0" err="1"/>
              <a:t>able</a:t>
            </a:r>
            <a:r>
              <a:rPr lang="es-PR" sz="1100" dirty="0"/>
              <a:t> to </a:t>
            </a:r>
            <a:r>
              <a:rPr lang="es-PR" sz="1100" dirty="0" err="1"/>
              <a:t>understand</a:t>
            </a:r>
            <a:r>
              <a:rPr lang="es-PR" sz="1100" dirty="0"/>
              <a:t> </a:t>
            </a:r>
            <a:r>
              <a:rPr lang="es-PR" sz="1100" dirty="0" err="1"/>
              <a:t>the</a:t>
            </a:r>
            <a:r>
              <a:rPr lang="es-PR" sz="1100" dirty="0"/>
              <a:t> </a:t>
            </a:r>
            <a:r>
              <a:rPr lang="es-PR" sz="1100" dirty="0" err="1"/>
              <a:t>core</a:t>
            </a:r>
            <a:r>
              <a:rPr lang="es-PR" sz="1100" dirty="0"/>
              <a:t> </a:t>
            </a:r>
            <a:r>
              <a:rPr lang="es-PR" sz="1100" dirty="0" err="1"/>
              <a:t>elements</a:t>
            </a:r>
            <a:r>
              <a:rPr lang="es-PR" sz="1100" dirty="0"/>
              <a:t> of CE and </a:t>
            </a:r>
            <a:r>
              <a:rPr lang="es-PR" sz="1100" dirty="0" err="1"/>
              <a:t>the</a:t>
            </a:r>
            <a:r>
              <a:rPr lang="es-PR" sz="1100" dirty="0"/>
              <a:t> </a:t>
            </a:r>
            <a:r>
              <a:rPr lang="es-PR" sz="1100" dirty="0" err="1"/>
              <a:t>basic</a:t>
            </a:r>
            <a:r>
              <a:rPr lang="es-PR" sz="1100" dirty="0"/>
              <a:t> </a:t>
            </a:r>
            <a:r>
              <a:rPr lang="es-PR" sz="1100" dirty="0" err="1"/>
              <a:t>requirement</a:t>
            </a:r>
            <a:r>
              <a:rPr lang="es-PR" sz="1100" dirty="0"/>
              <a:t> </a:t>
            </a:r>
          </a:p>
          <a:p>
            <a:r>
              <a:rPr lang="es-PR" sz="1100" dirty="0"/>
              <a:t>And </a:t>
            </a:r>
            <a:r>
              <a:rPr lang="es-PR" sz="1100" dirty="0" err="1"/>
              <a:t>understand</a:t>
            </a:r>
            <a:r>
              <a:rPr lang="es-PR" sz="1100" dirty="0"/>
              <a:t> </a:t>
            </a:r>
            <a:r>
              <a:rPr lang="es-PR" sz="1100" dirty="0" err="1"/>
              <a:t>how</a:t>
            </a:r>
            <a:r>
              <a:rPr lang="es-PR" sz="1100" dirty="0"/>
              <a:t> </a:t>
            </a:r>
            <a:r>
              <a:rPr lang="es-PR" sz="1100" dirty="0" err="1"/>
              <a:t>it</a:t>
            </a:r>
            <a:r>
              <a:rPr lang="es-PR" sz="1100" dirty="0"/>
              <a:t> </a:t>
            </a:r>
            <a:r>
              <a:rPr lang="es-PR" sz="1100" dirty="0" err="1"/>
              <a:t>is</a:t>
            </a:r>
            <a:r>
              <a:rPr lang="es-PR" sz="1100" dirty="0"/>
              <a:t> happening in </a:t>
            </a:r>
            <a:r>
              <a:rPr lang="es-PR" sz="1100" dirty="0" err="1"/>
              <a:t>your</a:t>
            </a:r>
            <a:r>
              <a:rPr lang="es-PR" sz="1100" dirty="0"/>
              <a:t> </a:t>
            </a:r>
            <a:r>
              <a:rPr lang="es-PR" sz="1100" dirty="0" err="1"/>
              <a:t>community</a:t>
            </a:r>
            <a:r>
              <a:rPr lang="es-PR" sz="1100" dirty="0"/>
              <a:t> </a:t>
            </a:r>
          </a:p>
          <a:p>
            <a:endParaRPr lang="es-PR" sz="1100" dirty="0"/>
          </a:p>
          <a:p>
            <a:pPr marL="457200" indent="-298450">
              <a:buFont typeface="Wingdings" panose="05000000000000000000" pitchFamily="2" charset="2"/>
              <a:buChar char="v"/>
            </a:pPr>
            <a:r>
              <a:rPr lang="es-PR" sz="1100" dirty="0"/>
              <a:t>Can </a:t>
            </a:r>
            <a:r>
              <a:rPr lang="es-PR" sz="1100" dirty="0" err="1"/>
              <a:t>anyone</a:t>
            </a:r>
            <a:r>
              <a:rPr lang="es-PR" sz="1100" dirty="0"/>
              <a:t> </a:t>
            </a:r>
            <a:r>
              <a:rPr lang="es-PR" sz="1100" dirty="0" err="1"/>
              <a:t>tell</a:t>
            </a:r>
            <a:r>
              <a:rPr lang="es-PR" sz="1100" dirty="0"/>
              <a:t> me </a:t>
            </a:r>
            <a:r>
              <a:rPr lang="es-PR" sz="1100" dirty="0" err="1"/>
              <a:t>what</a:t>
            </a:r>
            <a:r>
              <a:rPr lang="es-PR" sz="1100" dirty="0"/>
              <a:t> </a:t>
            </a:r>
            <a:r>
              <a:rPr lang="es-PR" sz="1100" dirty="0" err="1"/>
              <a:t>the</a:t>
            </a:r>
            <a:r>
              <a:rPr lang="es-PR" sz="1100" dirty="0"/>
              <a:t> </a:t>
            </a:r>
            <a:r>
              <a:rPr lang="es-PR" sz="1100" dirty="0" err="1"/>
              <a:t>core</a:t>
            </a:r>
            <a:r>
              <a:rPr lang="es-PR" sz="1100" baseline="0" dirty="0"/>
              <a:t> </a:t>
            </a:r>
            <a:r>
              <a:rPr lang="es-PR" sz="1100" baseline="0" dirty="0" err="1"/>
              <a:t>elements</a:t>
            </a:r>
            <a:r>
              <a:rPr lang="es-PR" sz="1100" baseline="0" dirty="0"/>
              <a:t> of CE are ? </a:t>
            </a:r>
            <a:endParaRPr lang="es-PR" sz="1100" dirty="0"/>
          </a:p>
        </p:txBody>
      </p:sp>
    </p:spTree>
    <p:extLst>
      <p:ext uri="{BB962C8B-B14F-4D97-AF65-F5344CB8AC3E}">
        <p14:creationId xmlns:p14="http://schemas.microsoft.com/office/powerpoint/2010/main" val="707401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Core components for CE </a:t>
            </a:r>
            <a:endParaRPr/>
          </a:p>
          <a:p>
            <a:pPr marL="158750" lvl="0" indent="0" algn="l" rtl="0">
              <a:lnSpc>
                <a:spcPct val="100000"/>
              </a:lnSpc>
              <a:spcBef>
                <a:spcPts val="0"/>
              </a:spcBef>
              <a:spcAft>
                <a:spcPts val="0"/>
              </a:spcAft>
              <a:buSzPts val="1100"/>
              <a:buNone/>
            </a:pPr>
            <a:r>
              <a:rPr lang="en-US"/>
              <a:t>Will be talking about these core components and some of the HUD established requirements</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Who do these requirements apply to – Ideally you want every provider working on homelessness to adop hoewer this IS a requirement fro all CoC and ESG funded agencies. </a:t>
            </a:r>
            <a:endParaRPr/>
          </a:p>
        </p:txBody>
      </p:sp>
      <p:sp>
        <p:nvSpPr>
          <p:cNvPr id="197" name="Google Shape;197;p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Core components for CE </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Access- Engagement point – how and where people access they crisis response system ( full coverage, outreach, emergency services, . diversion) </a:t>
            </a:r>
            <a:endParaRPr/>
          </a:p>
          <a:p>
            <a:pPr marL="158750" lvl="0" indent="0" algn="l" rtl="0">
              <a:lnSpc>
                <a:spcPct val="100000"/>
              </a:lnSpc>
              <a:spcBef>
                <a:spcPts val="0"/>
              </a:spcBef>
              <a:spcAft>
                <a:spcPts val="0"/>
              </a:spcAft>
              <a:buSzPts val="1100"/>
              <a:buNone/>
            </a:pPr>
            <a:endParaRPr/>
          </a:p>
        </p:txBody>
      </p:sp>
      <p:sp>
        <p:nvSpPr>
          <p:cNvPr id="204" name="Google Shape;204;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Define access and go over requirements </a:t>
            </a:r>
            <a:endParaRPr dirty="0"/>
          </a:p>
          <a:p>
            <a:pPr marL="0" lvl="0" indent="0" algn="l" rtl="0">
              <a:lnSpc>
                <a:spcPct val="100000"/>
              </a:lnSpc>
              <a:spcBef>
                <a:spcPts val="0"/>
              </a:spcBef>
              <a:spcAft>
                <a:spcPts val="0"/>
              </a:spcAft>
              <a:buSzPts val="1100"/>
              <a:buNone/>
            </a:pPr>
            <a:r>
              <a:rPr lang="en-US" dirty="0"/>
              <a:t>Who do these apply to ? </a:t>
            </a:r>
            <a:endParaRPr dirty="0"/>
          </a:p>
          <a:p>
            <a:pPr marL="0" lvl="0" indent="0" algn="l" rtl="0">
              <a:lnSpc>
                <a:spcPct val="100000"/>
              </a:lnSpc>
              <a:spcBef>
                <a:spcPts val="0"/>
              </a:spcBef>
              <a:spcAft>
                <a:spcPts val="0"/>
              </a:spcAft>
              <a:buSzPts val="1100"/>
              <a:buNone/>
            </a:pPr>
            <a:r>
              <a:rPr lang="en-US" dirty="0"/>
              <a:t>Accessibility ,Emergency Services,</a:t>
            </a:r>
            <a:r>
              <a:rPr lang="en-US" baseline="0" dirty="0"/>
              <a:t> </a:t>
            </a:r>
            <a:r>
              <a:rPr lang="en-US" dirty="0"/>
              <a:t>Prevention Services </a:t>
            </a:r>
            <a:r>
              <a:rPr lang="en-US" baseline="0" dirty="0"/>
              <a:t>, </a:t>
            </a:r>
            <a:r>
              <a:rPr lang="en-US" dirty="0"/>
              <a:t>Full Coverage ,</a:t>
            </a:r>
            <a:r>
              <a:rPr lang="en-US" baseline="0" dirty="0"/>
              <a:t> </a:t>
            </a:r>
            <a:r>
              <a:rPr lang="en-US" dirty="0"/>
              <a:t>Marketing ,</a:t>
            </a:r>
            <a:r>
              <a:rPr lang="en-US" baseline="0" dirty="0"/>
              <a:t> </a:t>
            </a:r>
            <a:r>
              <a:rPr lang="en-US" dirty="0"/>
              <a:t>SO</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Core components for CE </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Assessment for housing needs, preferences and vulnerabilities- Progressive ( one common assessment tool only the designated 5 subpopulations can have difference criteria for scoring)</a:t>
            </a:r>
            <a:endParaRPr/>
          </a:p>
          <a:p>
            <a:pPr marL="158750" lvl="0" indent="0" algn="l" rtl="0">
              <a:lnSpc>
                <a:spcPct val="100000"/>
              </a:lnSpc>
              <a:spcBef>
                <a:spcPts val="0"/>
              </a:spcBef>
              <a:spcAft>
                <a:spcPts val="0"/>
              </a:spcAft>
              <a:buSzPts val="1100"/>
              <a:buNone/>
            </a:pPr>
            <a:endParaRPr/>
          </a:p>
        </p:txBody>
      </p:sp>
      <p:sp>
        <p:nvSpPr>
          <p:cNvPr id="219" name="Google Shape;219;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dirty="0"/>
              <a:t>Define assessment and go over requirements </a:t>
            </a:r>
          </a:p>
          <a:p>
            <a:pPr marL="0" marR="0" lvl="0" indent="0" algn="l" rtl="0">
              <a:lnSpc>
                <a:spcPct val="100000"/>
              </a:lnSpc>
              <a:spcBef>
                <a:spcPts val="0"/>
              </a:spcBef>
              <a:spcAft>
                <a:spcPts val="0"/>
              </a:spcAft>
              <a:buClr>
                <a:srgbClr val="000000"/>
              </a:buClr>
              <a:buSzPts val="1100"/>
              <a:buFont typeface="Arial"/>
              <a:buNone/>
            </a:pPr>
            <a:r>
              <a:rPr lang="en-US" dirty="0"/>
              <a:t>The assessment</a:t>
            </a:r>
            <a:r>
              <a:rPr lang="en-US" baseline="0" dirty="0"/>
              <a:t> is used to find housing for persons NOT SCREEN OUT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Core components for CE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Prioritization – helps manage inventory and community resources and services to ensure those with highest needs and vulnerability get the support they need. Prioritization Notice</a:t>
            </a:r>
            <a:endParaRPr/>
          </a:p>
          <a:p>
            <a:pPr marL="158750" lvl="0" indent="0" algn="l" rtl="0">
              <a:lnSpc>
                <a:spcPct val="100000"/>
              </a:lnSpc>
              <a:spcBef>
                <a:spcPts val="0"/>
              </a:spcBef>
              <a:spcAft>
                <a:spcPts val="0"/>
              </a:spcAft>
              <a:buSzPts val="1100"/>
              <a:buNone/>
            </a:pPr>
            <a:endParaRPr/>
          </a:p>
        </p:txBody>
      </p:sp>
      <p:sp>
        <p:nvSpPr>
          <p:cNvPr id="234" name="Google Shape;234;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100" b="1" dirty="0">
                <a:solidFill>
                  <a:schemeClr val="tx1"/>
                </a:solidFill>
              </a:rPr>
              <a:t>Notice on Prioritizing Persons Experiencing Chronic Homelessness and Other Vulnerable Homeless Persons in Permanent Supportive Housing</a:t>
            </a:r>
          </a:p>
          <a:p>
            <a:pPr marL="158750" lvl="0" indent="0" algn="l" rtl="0">
              <a:lnSpc>
                <a:spcPct val="100000"/>
              </a:lnSpc>
              <a:spcBef>
                <a:spcPts val="0"/>
              </a:spcBef>
              <a:spcAft>
                <a:spcPts val="0"/>
              </a:spcAft>
              <a:buSzPts val="1100"/>
              <a:buNone/>
            </a:pPr>
            <a:r>
              <a:rPr lang="en-US" dirty="0"/>
              <a:t>https://www.hud.gov/sites/documents/16-11CPDN.PDF</a:t>
            </a:r>
          </a:p>
          <a:p>
            <a:pPr marL="158750" lvl="0" indent="0" algn="l" rtl="0">
              <a:lnSpc>
                <a:spcPct val="100000"/>
              </a:lnSpc>
              <a:spcBef>
                <a:spcPts val="0"/>
              </a:spcBef>
              <a:spcAft>
                <a:spcPts val="0"/>
              </a:spcAft>
              <a:buSzPts val="1100"/>
              <a:buNone/>
            </a:pPr>
            <a:endParaRPr lang="en-US" dirty="0"/>
          </a:p>
          <a:p>
            <a:pPr marL="158750" lvl="0" indent="0" algn="l" rtl="0">
              <a:lnSpc>
                <a:spcPct val="100000"/>
              </a:lnSpc>
              <a:spcBef>
                <a:spcPts val="0"/>
              </a:spcBef>
              <a:spcAft>
                <a:spcPts val="0"/>
              </a:spcAft>
              <a:buSzPts val="1100"/>
              <a:buNone/>
            </a:pPr>
            <a:r>
              <a:rPr lang="en-US" sz="1100" i="1" dirty="0"/>
              <a:t> *each community has their prioritization policy</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*Note – Refer to HUD Prioritization Notice: CPD-16-11 for detailed guidance on prioritizing persons experiencing chronic homelessness and other vulnerable homeless populations in permanent supportive housing</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*Note – Refer to HUD Prioritization Notice: CPD-16-11 for detailed guidance on prioritizing persons experiencing chronic homelessness and other vulnerable homeless populations in permanent supportive housing</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t>Roanoke-</a:t>
            </a:r>
            <a:r>
              <a:rPr lang="en-US" sz="1200" baseline="0" dirty="0"/>
              <a:t> Matt</a:t>
            </a:r>
            <a:endParaRPr lang="en-US" sz="12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200" b="0" i="0" u="none" strike="noStrike" cap="none" dirty="0">
                <a:solidFill>
                  <a:srgbClr val="000000"/>
                </a:solidFill>
                <a:latin typeface="Arial"/>
                <a:ea typeface="Arial"/>
                <a:cs typeface="Arial"/>
                <a:sym typeface="Arial"/>
              </a:rPr>
              <a:t>Quick Introductions</a:t>
            </a:r>
          </a:p>
          <a:p>
            <a:pPr marL="457200" lvl="0" indent="-298450" algn="l" rtl="0">
              <a:lnSpc>
                <a:spcPct val="100000"/>
              </a:lnSpc>
              <a:spcBef>
                <a:spcPts val="0"/>
              </a:spcBef>
              <a:spcAft>
                <a:spcPts val="0"/>
              </a:spcAft>
              <a:buSzPts val="1100"/>
              <a:buChar char="●"/>
            </a:pPr>
            <a:endParaRPr sz="1200" b="0" i="0" u="none" strike="noStrike" cap="none" dirty="0">
              <a:solidFill>
                <a:srgbClr val="000000"/>
              </a:solidFill>
              <a:latin typeface="Arial"/>
              <a:ea typeface="Arial"/>
              <a:cs typeface="Arial"/>
              <a:sym typeface="Arial"/>
            </a:endParaRPr>
          </a:p>
        </p:txBody>
      </p:sp>
      <p:sp>
        <p:nvSpPr>
          <p:cNvPr id="114" name="Google Shape;114;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dirty="0"/>
              <a:t>Explain visual and then ask</a:t>
            </a:r>
          </a:p>
          <a:p>
            <a:pPr marL="457200" lvl="0" indent="-298450" algn="l" rtl="0">
              <a:lnSpc>
                <a:spcPct val="100000"/>
              </a:lnSpc>
              <a:spcBef>
                <a:spcPts val="0"/>
              </a:spcBef>
              <a:spcAft>
                <a:spcPts val="0"/>
              </a:spcAft>
              <a:buSzPts val="1100"/>
              <a:buFont typeface="Wingdings" panose="05000000000000000000" pitchFamily="2" charset="2"/>
              <a:buChar char="v"/>
            </a:pPr>
            <a:r>
              <a:rPr lang="en-US" dirty="0"/>
              <a:t>What do you see as the problem?</a:t>
            </a:r>
            <a:r>
              <a:rPr lang="en-US" baseline="0" dirty="0"/>
              <a:t> </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
        <p:nvSpPr>
          <p:cNvPr id="269" name="Google Shape;269;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3" name="Google Shape;28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a4ab66f53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a4ab66f53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Coordinated Entry Management and Data Guide</a:t>
            </a:r>
          </a:p>
          <a:p>
            <a:pPr marL="0" lvl="0" indent="0" algn="l" rtl="0">
              <a:lnSpc>
                <a:spcPct val="100000"/>
              </a:lnSpc>
              <a:spcBef>
                <a:spcPts val="0"/>
              </a:spcBef>
              <a:spcAft>
                <a:spcPts val="0"/>
              </a:spcAft>
              <a:buSzPts val="11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Though HUD does not prescribe the scope or specific methods of the required annual CE evaluation, the effectiveness and efficiency of the CE process, feedback about the ease of use from persons experiencing a housing crisis, and an assessment of referral outcomes should all inform the annual update to the </a:t>
            </a:r>
            <a:r>
              <a:rPr lang="en-US" dirty="0" err="1"/>
              <a:t>CoC’s</a:t>
            </a:r>
            <a:r>
              <a:rPr lang="en-US" dirty="0"/>
              <a:t> policies and procedures and regular updates to ESG written standards. Effectiveness is ensuring not only that the CE is operating as intended, but also that the CE is positively affecting the overall system performance. This evaluation creates an opportunity to modify CE operations to better achieve positive outcomes.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Font typeface="Wingdings" panose="05000000000000000000" pitchFamily="2" charset="2"/>
              <a:buChar char="v"/>
            </a:pPr>
            <a:r>
              <a:rPr lang="en-US" sz="1100" b="1" dirty="0">
                <a:solidFill>
                  <a:srgbClr val="000000"/>
                </a:solidFill>
              </a:rPr>
              <a:t>what are some questions that your data collection should help answer?</a:t>
            </a:r>
            <a:endParaRPr lang="en-US" dirty="0"/>
          </a:p>
          <a:p>
            <a:pPr marL="457200" lvl="0" indent="-228600" algn="l" rtl="0">
              <a:lnSpc>
                <a:spcPct val="100000"/>
              </a:lnSpc>
              <a:spcBef>
                <a:spcPts val="0"/>
              </a:spcBef>
              <a:spcAft>
                <a:spcPts val="0"/>
              </a:spcAft>
              <a:buSzPts val="1100"/>
              <a:buNone/>
            </a:pPr>
            <a:r>
              <a:rPr lang="en-US" dirty="0"/>
              <a:t>Coordinated Entry Management and Data Guide</a:t>
            </a:r>
            <a:endParaRPr dirty="0"/>
          </a:p>
          <a:p>
            <a:pPr marL="457200" lvl="0" indent="-228600" algn="l" rtl="0">
              <a:lnSpc>
                <a:spcPct val="100000"/>
              </a:lnSpc>
              <a:spcBef>
                <a:spcPts val="0"/>
              </a:spcBef>
              <a:spcAft>
                <a:spcPts val="0"/>
              </a:spcAft>
              <a:buSzPts val="1100"/>
              <a:buNone/>
            </a:pPr>
            <a:r>
              <a:rPr lang="en-US" u="sng" dirty="0">
                <a:solidFill>
                  <a:schemeClr val="hlink"/>
                </a:solidFill>
                <a:hlinkClick r:id="rId3"/>
              </a:rPr>
              <a:t>https://files.hudexchange.info/resources/documents/coordinated-entry-management-and-data-guide.pdf</a:t>
            </a:r>
            <a:endParaRPr dirty="0"/>
          </a:p>
          <a:p>
            <a:pPr marL="457200" lvl="0" indent="-228600" algn="l" rtl="0">
              <a:lnSpc>
                <a:spcPct val="100000"/>
              </a:lnSpc>
              <a:spcBef>
                <a:spcPts val="0"/>
              </a:spcBef>
              <a:spcAft>
                <a:spcPts val="0"/>
              </a:spcAft>
              <a:buSzPts val="1100"/>
              <a:buNone/>
            </a:pPr>
            <a:endParaRPr dirty="0"/>
          </a:p>
          <a:p>
            <a:pPr marL="457200" lvl="0" indent="-228600" algn="l" rtl="0">
              <a:lnSpc>
                <a:spcPct val="100000"/>
              </a:lnSpc>
              <a:spcBef>
                <a:spcPts val="0"/>
              </a:spcBef>
              <a:spcAft>
                <a:spcPts val="0"/>
              </a:spcAft>
              <a:buSzPts val="1100"/>
              <a:buNone/>
            </a:pPr>
            <a:r>
              <a:rPr lang="en-US" dirty="0"/>
              <a:t>4.1 Establishing a CE Evaluation Plan The plan for conducting this evaluation should be developed early in the process of planning coordinated entry and then reviewed frequently throughout its implementation. Setting up the plan for collecting the data necessary to carry out a full and complete evaluation takes time and considerable forethought; data that are not collected cannot be analyzed. </a:t>
            </a:r>
            <a:r>
              <a:rPr lang="en-US" dirty="0" err="1"/>
              <a:t>CoCs</a:t>
            </a:r>
            <a:r>
              <a:rPr lang="en-US" dirty="0"/>
              <a:t> must ensure that evaluation is on their implementation planning agenda from day one, even if the planned evaluation is relatively small in scope. In establishing an evaluation plan, the evaluation responsibilities should include the following: ● Determine which aspects of the effectiveness of its system will be measured. ● Determine which aspects of the process will be evaluated for fidelity to CE policies and procedures and HUD’s coordinated entry requirements. ● Determine how to gather data to track the selected measures, incorporating in the evaluation process the required stakeholders, at a minimum. ● Determine whether and how the </a:t>
            </a:r>
            <a:r>
              <a:rPr lang="en-US" dirty="0" err="1"/>
              <a:t>CoC</a:t>
            </a:r>
            <a:r>
              <a:rPr lang="en-US" dirty="0"/>
              <a:t> uses evaluation results to inform other aspects of system planning and monitoring, including evaluating whether the </a:t>
            </a:r>
            <a:r>
              <a:rPr lang="en-US" dirty="0" err="1"/>
              <a:t>CoC</a:t>
            </a:r>
            <a:r>
              <a:rPr lang="en-US" dirty="0"/>
              <a:t> has too much or too little of certain housing and supportive services resources overall and for specific subpopulations (e.g., youth, adults with children). ● Coordinate with partners (e.g., ESG recipients, SSVF recipients, etc.) so data are collected consistently across programs, to make sure evaluations are thorough and coordinated. The </a:t>
            </a:r>
            <a:r>
              <a:rPr lang="en-US" dirty="0" err="1"/>
              <a:t>CoC</a:t>
            </a:r>
            <a:r>
              <a:rPr lang="en-US" dirty="0"/>
              <a:t> also may consider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PR" dirty="0" err="1"/>
              <a:t>Matt</a:t>
            </a:r>
            <a:r>
              <a:rPr lang="es-PR" baseline="0" dirty="0"/>
              <a:t> </a:t>
            </a:r>
            <a:endParaRPr lang="es-P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54E50C1C-34BD-4786-ABC0-AFD3BCE55901}" type="slidenum">
              <a:rPr kumimoji="0" lang="es-PR"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s-PR"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12777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PR" dirty="0" smtClean="0"/>
              <a:t>Alison</a:t>
            </a:r>
            <a:endParaRPr lang="es-PR" dirty="0"/>
          </a:p>
          <a:p>
            <a:r>
              <a:rPr lang="es-PR" dirty="0" err="1"/>
              <a:t>Is</a:t>
            </a:r>
            <a:r>
              <a:rPr lang="es-PR" dirty="0"/>
              <a:t> </a:t>
            </a:r>
            <a:r>
              <a:rPr lang="es-PR" dirty="0" err="1"/>
              <a:t>there</a:t>
            </a:r>
            <a:r>
              <a:rPr lang="es-PR" dirty="0"/>
              <a:t> </a:t>
            </a:r>
            <a:r>
              <a:rPr lang="es-PR" dirty="0" err="1"/>
              <a:t>representation</a:t>
            </a:r>
            <a:r>
              <a:rPr lang="es-PR" dirty="0"/>
              <a:t> </a:t>
            </a:r>
            <a:r>
              <a:rPr lang="es-PR" dirty="0" err="1"/>
              <a:t>missing</a:t>
            </a:r>
            <a:r>
              <a:rPr lang="es-PR" dirty="0"/>
              <a:t>?</a:t>
            </a:r>
            <a:r>
              <a:rPr lang="es-PR" baseline="0" dirty="0"/>
              <a:t> </a:t>
            </a:r>
          </a:p>
          <a:p>
            <a:r>
              <a:rPr lang="es-PR" dirty="0" err="1"/>
              <a:t>Who</a:t>
            </a:r>
            <a:r>
              <a:rPr lang="es-PR" dirty="0"/>
              <a:t> </a:t>
            </a:r>
            <a:r>
              <a:rPr lang="es-PR" dirty="0" err="1"/>
              <a:t>is</a:t>
            </a:r>
            <a:r>
              <a:rPr lang="es-PR" dirty="0"/>
              <a:t> </a:t>
            </a:r>
            <a:r>
              <a:rPr lang="es-PR" dirty="0" err="1"/>
              <a:t>missing</a:t>
            </a:r>
            <a:r>
              <a:rPr lang="es-PR" dirty="0"/>
              <a:t> at </a:t>
            </a:r>
            <a:r>
              <a:rPr lang="es-PR" dirty="0" err="1"/>
              <a:t>the</a:t>
            </a:r>
            <a:r>
              <a:rPr lang="es-PR" dirty="0"/>
              <a:t> </a:t>
            </a:r>
            <a:r>
              <a:rPr lang="es-PR" dirty="0" err="1"/>
              <a:t>table</a:t>
            </a:r>
            <a:r>
              <a:rPr lang="es-PR" dirty="0"/>
              <a:t>? </a:t>
            </a:r>
          </a:p>
        </p:txBody>
      </p:sp>
    </p:spTree>
    <p:extLst>
      <p:ext uri="{BB962C8B-B14F-4D97-AF65-F5344CB8AC3E}">
        <p14:creationId xmlns:p14="http://schemas.microsoft.com/office/powerpoint/2010/main" val="3068271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PR" dirty="0" err="1"/>
              <a:t>Matt</a:t>
            </a:r>
            <a:endParaRPr lang="es-PR" dirty="0"/>
          </a:p>
          <a:p>
            <a:r>
              <a:rPr lang="es-PR" dirty="0"/>
              <a:t>https://www.hudexchange.info/resource/5219/coordinated-entry-self-assessment/</a:t>
            </a:r>
          </a:p>
          <a:p>
            <a:endParaRPr lang="es-PR" dirty="0"/>
          </a:p>
        </p:txBody>
      </p:sp>
    </p:spTree>
    <p:extLst>
      <p:ext uri="{BB962C8B-B14F-4D97-AF65-F5344CB8AC3E}">
        <p14:creationId xmlns:p14="http://schemas.microsoft.com/office/powerpoint/2010/main" val="243765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2" name="Google Shape;34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Joan </a:t>
            </a:r>
          </a:p>
          <a:p>
            <a:pPr marL="171450" lvl="0" indent="-171450" algn="l" rtl="0">
              <a:lnSpc>
                <a:spcPct val="100000"/>
              </a:lnSpc>
              <a:spcBef>
                <a:spcPts val="0"/>
              </a:spcBef>
              <a:spcAft>
                <a:spcPts val="0"/>
              </a:spcAft>
              <a:buSzPts val="1100"/>
            </a:pPr>
            <a:r>
              <a:rPr lang="en-US" dirty="0"/>
              <a:t>What is a Coordinated Entry System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sz="1400" dirty="0">
                <a:solidFill>
                  <a:srgbClr val="212121"/>
                </a:solidFill>
                <a:latin typeface="Work Sans"/>
                <a:ea typeface="Work Sans"/>
                <a:cs typeface="Work Sans"/>
                <a:sym typeface="Work Sans"/>
              </a:rPr>
              <a:t>Coordinated entry is an important </a:t>
            </a:r>
            <a:r>
              <a:rPr lang="en-US" sz="1400" b="1" u="sng" dirty="0">
                <a:solidFill>
                  <a:srgbClr val="212121"/>
                </a:solidFill>
                <a:latin typeface="Work Sans"/>
                <a:ea typeface="Work Sans"/>
                <a:cs typeface="Work Sans"/>
                <a:sym typeface="Work Sans"/>
              </a:rPr>
              <a:t>process</a:t>
            </a:r>
            <a:r>
              <a:rPr lang="en-US" sz="1400" dirty="0">
                <a:solidFill>
                  <a:srgbClr val="212121"/>
                </a:solidFill>
                <a:latin typeface="Work Sans"/>
                <a:ea typeface="Work Sans"/>
                <a:cs typeface="Work Sans"/>
                <a:sym typeface="Work Sans"/>
              </a:rPr>
              <a:t> through which people experiencing or at risk of experiencing homelessness can access the crisis response system in a streamlined way, and quickly connect to appropriate, tailored housing and mainstream services within the community Standardized assessment tools and practices used within local coordinated assessment processes take into account the unique needs of children and their families as well as youth. When possible, the assessment provides the ability for households to gain access to the best options to address their needs, incorporating participants’ choice, rather than being evaluated for a single program within the system. The most intensive interventions are prioritized for those with the highest needs. Opening Doors, p. 57 </a:t>
            </a:r>
            <a:endParaRPr sz="1400" dirty="0">
              <a:solidFill>
                <a:srgbClr val="212121"/>
              </a:solidFill>
              <a:latin typeface="Work Sans"/>
              <a:ea typeface="Work Sans"/>
              <a:cs typeface="Work Sans"/>
              <a:sym typeface="Work Sans"/>
            </a:endParaRPr>
          </a:p>
          <a:p>
            <a:pPr marL="457200" lvl="0" indent="-228600" algn="l" rtl="0">
              <a:lnSpc>
                <a:spcPct val="100000"/>
              </a:lnSpc>
              <a:spcBef>
                <a:spcPts val="0"/>
              </a:spcBef>
              <a:spcAft>
                <a:spcPts val="0"/>
              </a:spcAft>
              <a:buClr>
                <a:schemeClr val="dk1"/>
              </a:buClr>
              <a:buSzPts val="1400"/>
              <a:buFont typeface="Arial"/>
              <a:buNone/>
            </a:pPr>
            <a:endParaRPr sz="1400" dirty="0">
              <a:solidFill>
                <a:srgbClr val="212121"/>
              </a:solidFill>
              <a:latin typeface="Work Sans"/>
              <a:ea typeface="Work Sans"/>
              <a:cs typeface="Work Sans"/>
              <a:sym typeface="Work Sans"/>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Definition of “Coordinated Entry” Over the last few years, the coordinated entry process has been described variously using some combination of the words centralized or coordinated; intake, assessment, or entry; and process or system. Some of these names have emphasized just one aspect—such as intake or assessment—or have seemed to imply that coordinated entry can only be conducted in one central place. In HUD’s vision, the coordinated entry process is an approach to coordination and management of a crisis response system’s resources that allows users to make consistent decisions from available information to efficiently and effectively connect people to interventions that will rapidly end their homelessness. In the Notice Establishing Additional Requirements for a Continuum of Care Centralized or Coordinated Assessment System, HUD indicated that although the regulatory term is “centralized and coordinated assessment system,” for policy reasons HUD and other federal partners refer to it as the “coordinated entry process”—and to the document itself as the “Coordinated Entry Notice.” This change emphasizes that the process is not just about assessment but also about facilitating entry into the crisis response system and exit into housing. This Guidebook uses the term “coordinated entry” throughout. </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COORDINATED ENTRY POLICY BRIEF</a:t>
            </a:r>
            <a:endParaRPr/>
          </a:p>
          <a:p>
            <a:pPr marL="158750" lvl="0" indent="0" algn="l" rtl="0">
              <a:lnSpc>
                <a:spcPct val="100000"/>
              </a:lnSpc>
              <a:spcBef>
                <a:spcPts val="0"/>
              </a:spcBef>
              <a:spcAft>
                <a:spcPts val="0"/>
              </a:spcAft>
              <a:buSzPts val="1100"/>
              <a:buNone/>
            </a:pPr>
            <a:r>
              <a:rPr lang="en-US"/>
              <a:t>Here are some of the qualities that make up an effective Coordinated Entry system (continued on next slide)</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Prioritization. HUD has determined that an effective coordinated entry process ensures that people with the greatest needs receive priority for any type of housing and homeless assistance available in the CoC, including PSH, Rapid Rehousing (RRH), and other interventions</a:t>
            </a:r>
            <a:endParaRPr/>
          </a:p>
          <a:p>
            <a:pPr marL="457200" lvl="0" indent="-298450" algn="l" rtl="0">
              <a:lnSpc>
                <a:spcPct val="100000"/>
              </a:lnSpc>
              <a:spcBef>
                <a:spcPts val="0"/>
              </a:spcBef>
              <a:spcAft>
                <a:spcPts val="0"/>
              </a:spcAft>
              <a:buSzPts val="1100"/>
              <a:buChar char="●"/>
            </a:pPr>
            <a:r>
              <a:rPr lang="en-US"/>
              <a:t>Low Barrier. The coordinated entry process does not screen people out for assistance because of perceived barriers to housing or services, including, but not limited to, lack of employment or income, drug or alcohol use, or having a criminal record. In addition, housing and homelessness programs lower their screening barriers in partnership with the coordinated entry process. </a:t>
            </a:r>
            <a:endParaRPr/>
          </a:p>
          <a:p>
            <a:pPr marL="457200" lvl="0" indent="-298450" algn="l" rtl="0">
              <a:lnSpc>
                <a:spcPct val="100000"/>
              </a:lnSpc>
              <a:spcBef>
                <a:spcPts val="0"/>
              </a:spcBef>
              <a:spcAft>
                <a:spcPts val="0"/>
              </a:spcAft>
              <a:buSzPts val="1100"/>
              <a:buChar char="●"/>
            </a:pPr>
            <a:r>
              <a:rPr lang="en-US"/>
              <a:t>Housing First orientation. The coordinated entry process is Housing First oriented, such that people are housed quickly without preconditions or service participation requirements. </a:t>
            </a:r>
            <a:endParaRPr/>
          </a:p>
          <a:p>
            <a:pPr marL="457200" lvl="0" indent="-298450" algn="l" rtl="0">
              <a:lnSpc>
                <a:spcPct val="100000"/>
              </a:lnSpc>
              <a:spcBef>
                <a:spcPts val="0"/>
              </a:spcBef>
              <a:spcAft>
                <a:spcPts val="0"/>
              </a:spcAft>
              <a:buSzPts val="1100"/>
              <a:buChar char="●"/>
            </a:pPr>
            <a:r>
              <a:rPr lang="en-US"/>
              <a:t>Person-Centered. The coordinated entry process incorporates participant choice, which may be facilitated by questions in the assessment tool or through other methods. Choice can include location and type of housing, level of services, and other options about which households can participate in decisions.</a:t>
            </a:r>
            <a:endParaRPr/>
          </a:p>
          <a:p>
            <a:pPr marL="457200" lvl="0" indent="-298450" algn="l" rtl="0">
              <a:lnSpc>
                <a:spcPct val="100000"/>
              </a:lnSpc>
              <a:spcBef>
                <a:spcPts val="0"/>
              </a:spcBef>
              <a:spcAft>
                <a:spcPts val="0"/>
              </a:spcAft>
              <a:buSzPts val="1100"/>
              <a:buChar char="●"/>
            </a:pPr>
            <a:r>
              <a:rPr lang="en-US"/>
              <a:t>Fair and Equal Access. All people in the CoC’s geographic area have fair and equal access to the coordinated entry process, regardless of where or how they present for services. Fair and equal access means that people can easily access the coordinated entry process, whether in person, by phone, or some other method, and that the process for accessing help is well known. Marketing strategies may include direct outreach to people on the street and other service sites, informational flyers left at service sites and public locations, announcements during CoC or other coalition meetings, and educating mainstream service providers. If the entry point includes one or more physical locations, they are accessible to people with disabilities, and easily accessible by public transportation, or there is another method, e.g., toll-free or 211 phone number, by which people can easily access them. The coordinated entry process is able to serve people who speak languages commonly spoken in the community.</a:t>
            </a:r>
            <a:endParaRPr/>
          </a:p>
        </p:txBody>
      </p:sp>
      <p:sp>
        <p:nvSpPr>
          <p:cNvPr id="146" name="Google Shape;146;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Why does CE matter</a:t>
            </a:r>
            <a:endParaRPr/>
          </a:p>
          <a:p>
            <a:pPr marL="457200" lvl="0" indent="-228600" algn="l" rtl="0">
              <a:lnSpc>
                <a:spcPct val="100000"/>
              </a:lnSpc>
              <a:spcBef>
                <a:spcPts val="0"/>
              </a:spcBef>
              <a:spcAft>
                <a:spcPts val="0"/>
              </a:spcAft>
              <a:buSzPts val="1100"/>
              <a:buNone/>
            </a:pPr>
            <a:endParaRPr/>
          </a:p>
        </p:txBody>
      </p:sp>
      <p:sp>
        <p:nvSpPr>
          <p:cNvPr id="169" name="Google Shape;169;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Joan </a:t>
            </a:r>
          </a:p>
          <a:p>
            <a:pPr marL="0" lvl="0" indent="0" algn="l" rtl="0">
              <a:lnSpc>
                <a:spcPct val="100000"/>
              </a:lnSpc>
              <a:spcBef>
                <a:spcPts val="0"/>
              </a:spcBef>
              <a:spcAft>
                <a:spcPts val="0"/>
              </a:spcAft>
              <a:buSzPts val="1100"/>
              <a:buNone/>
            </a:pPr>
            <a:r>
              <a:rPr lang="en-US" dirty="0"/>
              <a:t>What is a Coordinated Entry System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indent="-228600">
              <a:buNone/>
            </a:pPr>
            <a:r>
              <a:rPr lang="en-US" dirty="0"/>
              <a:t>Joan </a:t>
            </a:r>
          </a:p>
          <a:p>
            <a:pPr indent="-228600">
              <a:buNone/>
            </a:pPr>
            <a:r>
              <a:rPr lang="en-US" dirty="0"/>
              <a:t>CE is not just the CE lead it is all </a:t>
            </a:r>
            <a:r>
              <a:rPr lang="en-US" dirty="0" err="1"/>
              <a:t>coc</a:t>
            </a:r>
            <a:r>
              <a:rPr lang="en-US" dirty="0"/>
              <a:t> agencies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Wingdings" panose="05000000000000000000" pitchFamily="2" charset="2"/>
              <a:buChar char="v"/>
            </a:pPr>
            <a:r>
              <a:rPr lang="en-US" dirty="0"/>
              <a:t>Stop for reactions anything that you did not know that stood out?</a:t>
            </a:r>
            <a:r>
              <a:rPr lang="en-US" baseline="0" dirty="0"/>
              <a:t> </a:t>
            </a:r>
            <a:endParaRPr dirty="0"/>
          </a:p>
        </p:txBody>
      </p:sp>
      <p:sp>
        <p:nvSpPr>
          <p:cNvPr id="191" name="Google Shape;19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Joan</a:t>
            </a:r>
            <a:r>
              <a:rPr lang="en-US" baseline="0" dirty="0"/>
              <a:t> </a:t>
            </a:r>
          </a:p>
          <a:p>
            <a:pPr marL="158750" indent="0">
              <a:buNone/>
            </a:pPr>
            <a:r>
              <a:rPr lang="en-US" dirty="0"/>
              <a:t>So what is this CE lab we keep talking about </a:t>
            </a:r>
          </a:p>
          <a:p>
            <a:pPr marL="158750" indent="0">
              <a:buNone/>
            </a:pPr>
            <a:endParaRPr lang="en-US" dirty="0"/>
          </a:p>
          <a:p>
            <a:r>
              <a:rPr lang="en-US" dirty="0"/>
              <a:t>Overview of refinement lab</a:t>
            </a:r>
          </a:p>
          <a:p>
            <a:r>
              <a:rPr lang="en-US" dirty="0"/>
              <a:t>Time Commitment</a:t>
            </a:r>
          </a:p>
          <a:p>
            <a:r>
              <a:rPr lang="en-US" dirty="0"/>
              <a:t>Expectations</a:t>
            </a:r>
          </a:p>
          <a:p>
            <a:r>
              <a:rPr lang="en-US" dirty="0"/>
              <a:t>Goal Statement</a:t>
            </a:r>
          </a:p>
          <a:p>
            <a:endParaRPr lang="es-PR" dirty="0"/>
          </a:p>
        </p:txBody>
      </p:sp>
    </p:spTree>
    <p:extLst>
      <p:ext uri="{BB962C8B-B14F-4D97-AF65-F5344CB8AC3E}">
        <p14:creationId xmlns:p14="http://schemas.microsoft.com/office/powerpoint/2010/main" val="2786694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s-PR" dirty="0"/>
              <a:t>Joan </a:t>
            </a:r>
          </a:p>
        </p:txBody>
      </p:sp>
    </p:spTree>
    <p:extLst>
      <p:ext uri="{BB962C8B-B14F-4D97-AF65-F5344CB8AC3E}">
        <p14:creationId xmlns:p14="http://schemas.microsoft.com/office/powerpoint/2010/main" val="64403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s-PR" dirty="0"/>
          </a:p>
          <a:p>
            <a:pPr marL="158750" indent="0">
              <a:buNone/>
            </a:pPr>
            <a:endParaRPr lang="es-PR" dirty="0"/>
          </a:p>
          <a:p>
            <a:pPr marL="158750" indent="0">
              <a:buNone/>
            </a:pPr>
            <a:endParaRPr lang="es-PR" dirty="0"/>
          </a:p>
          <a:p>
            <a:pPr marL="158750" indent="0">
              <a:buNone/>
            </a:pPr>
            <a:endParaRPr lang="es-PR" dirty="0"/>
          </a:p>
          <a:p>
            <a:pPr marL="158750" indent="0">
              <a:buNone/>
            </a:pPr>
            <a:endParaRPr lang="es-PR" dirty="0"/>
          </a:p>
        </p:txBody>
      </p:sp>
    </p:spTree>
    <p:extLst>
      <p:ext uri="{BB962C8B-B14F-4D97-AF65-F5344CB8AC3E}">
        <p14:creationId xmlns:p14="http://schemas.microsoft.com/office/powerpoint/2010/main" val="3841514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s-P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s-PR"/>
          </a:p>
        </p:txBody>
      </p:sp>
      <p:sp>
        <p:nvSpPr>
          <p:cNvPr id="4" name="Date Placeholder 3"/>
          <p:cNvSpPr>
            <a:spLocks noGrp="1"/>
          </p:cNvSpPr>
          <p:nvPr>
            <p:ph type="dt" sz="half" idx="10"/>
          </p:nvPr>
        </p:nvSpPr>
        <p:spPr/>
        <p:txBody>
          <a:bodyPr/>
          <a:lstStyle/>
          <a:p>
            <a:fld id="{7A96949B-A966-4E54-9587-384A4BE66549}" type="datetimeFigureOut">
              <a:rPr lang="es-PR" smtClean="0"/>
              <a:t>05/19/2022</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04A5A594-5861-49A0-AA6F-579EFDF56AEE}" type="slidenum">
              <a:rPr lang="es-PR" smtClean="0"/>
              <a:t>‹#›</a:t>
            </a:fld>
            <a:endParaRPr lang="es-PR"/>
          </a:p>
        </p:txBody>
      </p:sp>
    </p:spTree>
    <p:extLst>
      <p:ext uri="{BB962C8B-B14F-4D97-AF65-F5344CB8AC3E}">
        <p14:creationId xmlns:p14="http://schemas.microsoft.com/office/powerpoint/2010/main" val="2277762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10"/>
          </p:nvPr>
        </p:nvSpPr>
        <p:spPr/>
        <p:txBody>
          <a:bodyPr/>
          <a:lstStyle/>
          <a:p>
            <a:fld id="{7A96949B-A966-4E54-9587-384A4BE66549}" type="datetimeFigureOut">
              <a:rPr lang="es-PR" smtClean="0"/>
              <a:t>05/19/2022</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338116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s-P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10"/>
          </p:nvPr>
        </p:nvSpPr>
        <p:spPr/>
        <p:txBody>
          <a:bodyPr/>
          <a:lstStyle/>
          <a:p>
            <a:fld id="{7A96949B-A966-4E54-9587-384A4BE66549}" type="datetimeFigureOut">
              <a:rPr lang="es-PR" smtClean="0"/>
              <a:t>05/19/2022</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9628256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84"/>
        <p:cNvGrpSpPr/>
        <p:nvPr/>
      </p:nvGrpSpPr>
      <p:grpSpPr>
        <a:xfrm>
          <a:off x="0" y="0"/>
          <a:ext cx="0" cy="0"/>
          <a:chOff x="0" y="0"/>
          <a:chExt cx="0" cy="0"/>
        </a:xfrm>
      </p:grpSpPr>
      <p:sp>
        <p:nvSpPr>
          <p:cNvPr id="86" name="Google Shape;86;p38"/>
          <p:cNvSpPr txBox="1">
            <a:spLocks noGrp="1"/>
          </p:cNvSpPr>
          <p:nvPr>
            <p:ph type="body" idx="1"/>
          </p:nvPr>
        </p:nvSpPr>
        <p:spPr>
          <a:xfrm>
            <a:off x="460917" y="1603800"/>
            <a:ext cx="8400585" cy="3272999"/>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87" name="Google Shape;87;p38"/>
          <p:cNvSpPr txBox="1">
            <a:spLocks noGrp="1"/>
          </p:cNvSpPr>
          <p:nvPr>
            <p:ph type="title"/>
          </p:nvPr>
        </p:nvSpPr>
        <p:spPr>
          <a:xfrm>
            <a:off x="659609" y="161467"/>
            <a:ext cx="7740976" cy="755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Tree>
    <p:extLst>
      <p:ext uri="{BB962C8B-B14F-4D97-AF65-F5344CB8AC3E}">
        <p14:creationId xmlns:p14="http://schemas.microsoft.com/office/powerpoint/2010/main" val="3598950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3_Custom Layout">
  <p:cSld name="3_Custom Layout">
    <p:spTree>
      <p:nvGrpSpPr>
        <p:cNvPr id="1" name="Shape 90"/>
        <p:cNvGrpSpPr/>
        <p:nvPr/>
      </p:nvGrpSpPr>
      <p:grpSpPr>
        <a:xfrm>
          <a:off x="0" y="0"/>
          <a:ext cx="0" cy="0"/>
          <a:chOff x="0" y="0"/>
          <a:chExt cx="0" cy="0"/>
        </a:xfrm>
      </p:grpSpPr>
    </p:spTree>
    <p:extLst>
      <p:ext uri="{BB962C8B-B14F-4D97-AF65-F5344CB8AC3E}">
        <p14:creationId xmlns:p14="http://schemas.microsoft.com/office/powerpoint/2010/main" val="1858883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91"/>
        <p:cNvGrpSpPr/>
        <p:nvPr/>
      </p:nvGrpSpPr>
      <p:grpSpPr>
        <a:xfrm>
          <a:off x="0" y="0"/>
          <a:ext cx="0" cy="0"/>
          <a:chOff x="0" y="0"/>
          <a:chExt cx="0" cy="0"/>
        </a:xfrm>
      </p:grpSpPr>
      <p:sp>
        <p:nvSpPr>
          <p:cNvPr id="93" name="Google Shape;93;p41"/>
          <p:cNvSpPr txBox="1">
            <a:spLocks noGrp="1"/>
          </p:cNvSpPr>
          <p:nvPr>
            <p:ph type="title"/>
          </p:nvPr>
        </p:nvSpPr>
        <p:spPr>
          <a:xfrm>
            <a:off x="5586925" y="1624438"/>
            <a:ext cx="2072400" cy="447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a:endParaRPr/>
          </a:p>
        </p:txBody>
      </p:sp>
      <p:sp>
        <p:nvSpPr>
          <p:cNvPr id="94" name="Google Shape;94;p41"/>
          <p:cNvSpPr txBox="1">
            <a:spLocks noGrp="1"/>
          </p:cNvSpPr>
          <p:nvPr>
            <p:ph type="subTitle" idx="1"/>
          </p:nvPr>
        </p:nvSpPr>
        <p:spPr>
          <a:xfrm>
            <a:off x="5360125" y="2256663"/>
            <a:ext cx="2526000" cy="126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19123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andText_NoBullets">
  <p:cSld name="TitleandText_NoBullets">
    <p:spTree>
      <p:nvGrpSpPr>
        <p:cNvPr id="1" name="Shape 95"/>
        <p:cNvGrpSpPr/>
        <p:nvPr/>
      </p:nvGrpSpPr>
      <p:grpSpPr>
        <a:xfrm>
          <a:off x="0" y="0"/>
          <a:ext cx="0" cy="0"/>
          <a:chOff x="0" y="0"/>
          <a:chExt cx="0" cy="0"/>
        </a:xfrm>
      </p:grpSpPr>
      <p:sp>
        <p:nvSpPr>
          <p:cNvPr id="96" name="Google Shape;96;p4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7" name="Google Shape;97;p42"/>
          <p:cNvSpPr txBox="1">
            <a:spLocks noGrp="1"/>
          </p:cNvSpPr>
          <p:nvPr>
            <p:ph type="title"/>
          </p:nvPr>
        </p:nvSpPr>
        <p:spPr>
          <a:xfrm>
            <a:off x="914400" y="252329"/>
            <a:ext cx="7277100" cy="528722"/>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3000">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p42"/>
          <p:cNvSpPr txBox="1">
            <a:spLocks noGrp="1"/>
          </p:cNvSpPr>
          <p:nvPr>
            <p:ph type="body" idx="1"/>
          </p:nvPr>
        </p:nvSpPr>
        <p:spPr>
          <a:xfrm>
            <a:off x="914400" y="926306"/>
            <a:ext cx="7277100" cy="3605213"/>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800"/>
              <a:buFont typeface="Work Sans"/>
              <a:buNone/>
              <a:defRPr/>
            </a:lvl1pPr>
            <a:lvl2pPr marL="914400" lvl="1" indent="-228600" algn="l">
              <a:lnSpc>
                <a:spcPct val="100000"/>
              </a:lnSpc>
              <a:spcBef>
                <a:spcPts val="1600"/>
              </a:spcBef>
              <a:spcAft>
                <a:spcPts val="0"/>
              </a:spcAft>
              <a:buSzPts val="1400"/>
              <a:buFont typeface="Work Sans"/>
              <a:buNone/>
              <a:defRPr/>
            </a:lvl2pPr>
            <a:lvl3pPr marL="1371600" lvl="2" indent="-228600" algn="l">
              <a:lnSpc>
                <a:spcPct val="100000"/>
              </a:lnSpc>
              <a:spcBef>
                <a:spcPts val="1600"/>
              </a:spcBef>
              <a:spcAft>
                <a:spcPts val="0"/>
              </a:spcAft>
              <a:buSzPts val="1400"/>
              <a:buFont typeface="Work Sans"/>
              <a:buNone/>
              <a:defRPr/>
            </a:lvl3pPr>
            <a:lvl4pPr marL="1828800" lvl="3" indent="-228600" algn="l">
              <a:lnSpc>
                <a:spcPct val="100000"/>
              </a:lnSpc>
              <a:spcBef>
                <a:spcPts val="1600"/>
              </a:spcBef>
              <a:spcAft>
                <a:spcPts val="0"/>
              </a:spcAft>
              <a:buSzPts val="1400"/>
              <a:buFont typeface="Work Sans"/>
              <a:buNone/>
              <a:defRPr/>
            </a:lvl4pPr>
            <a:lvl5pPr marL="2286000" lvl="4" indent="-228600" algn="l">
              <a:lnSpc>
                <a:spcPct val="100000"/>
              </a:lnSpc>
              <a:spcBef>
                <a:spcPts val="1600"/>
              </a:spcBef>
              <a:spcAft>
                <a:spcPts val="0"/>
              </a:spcAft>
              <a:buSzPts val="1400"/>
              <a:buFont typeface="Work Sans"/>
              <a:buNone/>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4259851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5"/>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590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364496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168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5/19/2022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52645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10"/>
          </p:nvPr>
        </p:nvSpPr>
        <p:spPr/>
        <p:txBody>
          <a:bodyPr/>
          <a:lstStyle/>
          <a:p>
            <a:fld id="{7A96949B-A966-4E54-9587-384A4BE66549}" type="datetimeFigureOut">
              <a:rPr lang="es-PR" smtClean="0"/>
              <a:t>05/19/2022</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04A5A594-5861-49A0-AA6F-579EFDF56AEE}" type="slidenum">
              <a:rPr lang="es-PR" smtClean="0"/>
              <a:t>‹#›</a:t>
            </a:fld>
            <a:endParaRPr lang="es-PR"/>
          </a:p>
        </p:txBody>
      </p:sp>
    </p:spTree>
    <p:extLst>
      <p:ext uri="{BB962C8B-B14F-4D97-AF65-F5344CB8AC3E}">
        <p14:creationId xmlns:p14="http://schemas.microsoft.com/office/powerpoint/2010/main" val="4214356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5/19/2022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37060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5/19/2022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13929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5/19/2022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42621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fld id="{32ABBEA6-7C60-4B02-AE87-00D78D8422AF}" type="datetimeFigureOut">
              <a:rPr lang="en-US" dirty="0"/>
              <a:t>5/19/2022</a:t>
            </a:fld>
            <a:endParaRPr lang="en-US" dirty="0"/>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56573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3686307"/>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4430267"/>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5/19/2022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74925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08938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11083"/>
            <a:ext cx="5800725" cy="4318067"/>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47763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34180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51203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2772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s-P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96949B-A966-4E54-9587-384A4BE66549}" type="datetimeFigureOut">
              <a:rPr lang="es-PR" smtClean="0"/>
              <a:t>05/19/2022</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04A5A594-5861-49A0-AA6F-579EFDF56AEE}" type="slidenum">
              <a:rPr lang="es-PR" smtClean="0"/>
              <a:t>‹#›</a:t>
            </a:fld>
            <a:endParaRPr lang="es-PR"/>
          </a:p>
        </p:txBody>
      </p:sp>
    </p:spTree>
    <p:extLst>
      <p:ext uri="{BB962C8B-B14F-4D97-AF65-F5344CB8AC3E}">
        <p14:creationId xmlns:p14="http://schemas.microsoft.com/office/powerpoint/2010/main" val="2682353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3553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dirty="0"/>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43038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23803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725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24890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dirty="0"/>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64324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72694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8091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P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5" name="Date Placeholder 4"/>
          <p:cNvSpPr>
            <a:spLocks noGrp="1"/>
          </p:cNvSpPr>
          <p:nvPr>
            <p:ph type="dt" sz="half" idx="10"/>
          </p:nvPr>
        </p:nvSpPr>
        <p:spPr/>
        <p:txBody>
          <a:bodyPr/>
          <a:lstStyle/>
          <a:p>
            <a:fld id="{7A96949B-A966-4E54-9587-384A4BE66549}" type="datetimeFigureOut">
              <a:rPr lang="es-PR" smtClean="0"/>
              <a:t>05/19/2022</a:t>
            </a:fld>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2673644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s-P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7" name="Date Placeholder 6"/>
          <p:cNvSpPr>
            <a:spLocks noGrp="1"/>
          </p:cNvSpPr>
          <p:nvPr>
            <p:ph type="dt" sz="half" idx="10"/>
          </p:nvPr>
        </p:nvSpPr>
        <p:spPr/>
        <p:txBody>
          <a:bodyPr/>
          <a:lstStyle/>
          <a:p>
            <a:fld id="{7A96949B-A966-4E54-9587-384A4BE66549}" type="datetimeFigureOut">
              <a:rPr lang="es-PR" smtClean="0"/>
              <a:t>05/19/2022</a:t>
            </a:fld>
            <a:endParaRPr lang="es-PR"/>
          </a:p>
        </p:txBody>
      </p:sp>
      <p:sp>
        <p:nvSpPr>
          <p:cNvPr id="8" name="Footer Placeholder 7"/>
          <p:cNvSpPr>
            <a:spLocks noGrp="1"/>
          </p:cNvSpPr>
          <p:nvPr>
            <p:ph type="ftr" sz="quarter" idx="11"/>
          </p:nvPr>
        </p:nvSpPr>
        <p:spPr/>
        <p:txBody>
          <a:bodyPr/>
          <a:lstStyle/>
          <a:p>
            <a:endParaRPr lang="es-PR"/>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5396128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PR"/>
          </a:p>
        </p:txBody>
      </p:sp>
      <p:sp>
        <p:nvSpPr>
          <p:cNvPr id="3" name="Date Placeholder 2"/>
          <p:cNvSpPr>
            <a:spLocks noGrp="1"/>
          </p:cNvSpPr>
          <p:nvPr>
            <p:ph type="dt" sz="half" idx="10"/>
          </p:nvPr>
        </p:nvSpPr>
        <p:spPr/>
        <p:txBody>
          <a:bodyPr/>
          <a:lstStyle/>
          <a:p>
            <a:fld id="{7A96949B-A966-4E54-9587-384A4BE66549}" type="datetimeFigureOut">
              <a:rPr lang="es-PR" smtClean="0"/>
              <a:t>05/19/2022</a:t>
            </a:fld>
            <a:endParaRPr lang="es-PR"/>
          </a:p>
        </p:txBody>
      </p:sp>
      <p:sp>
        <p:nvSpPr>
          <p:cNvPr id="4" name="Footer Placeholder 3"/>
          <p:cNvSpPr>
            <a:spLocks noGrp="1"/>
          </p:cNvSpPr>
          <p:nvPr>
            <p:ph type="ftr" sz="quarter" idx="11"/>
          </p:nvPr>
        </p:nvSpPr>
        <p:spPr/>
        <p:txBody>
          <a:bodyPr/>
          <a:lstStyle/>
          <a:p>
            <a:endParaRPr lang="es-P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6907335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6949B-A966-4E54-9587-384A4BE66549}" type="datetimeFigureOut">
              <a:rPr lang="es-PR" smtClean="0"/>
              <a:t>05/19/2022</a:t>
            </a:fld>
            <a:endParaRPr lang="es-PR"/>
          </a:p>
        </p:txBody>
      </p:sp>
      <p:sp>
        <p:nvSpPr>
          <p:cNvPr id="3" name="Footer Placeholder 2"/>
          <p:cNvSpPr>
            <a:spLocks noGrp="1"/>
          </p:cNvSpPr>
          <p:nvPr>
            <p:ph type="ftr" sz="quarter" idx="11"/>
          </p:nvPr>
        </p:nvSpPr>
        <p:spPr/>
        <p:txBody>
          <a:bodyPr/>
          <a:lstStyle/>
          <a:p>
            <a:endParaRPr lang="es-PR"/>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22255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s-P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96949B-A966-4E54-9587-384A4BE66549}" type="datetimeFigureOut">
              <a:rPr lang="es-PR" smtClean="0"/>
              <a:t>05/19/2022</a:t>
            </a:fld>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fld id="{04A5A594-5861-49A0-AA6F-579EFDF56AEE}" type="slidenum">
              <a:rPr lang="es-PR" smtClean="0"/>
              <a:t>‹#›</a:t>
            </a:fld>
            <a:endParaRPr lang="es-PR"/>
          </a:p>
        </p:txBody>
      </p:sp>
    </p:spTree>
    <p:extLst>
      <p:ext uri="{BB962C8B-B14F-4D97-AF65-F5344CB8AC3E}">
        <p14:creationId xmlns:p14="http://schemas.microsoft.com/office/powerpoint/2010/main" val="3134966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s-P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P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96949B-A966-4E54-9587-384A4BE66549}" type="datetimeFigureOut">
              <a:rPr lang="es-PR" smtClean="0"/>
              <a:t>05/19/2022</a:t>
            </a:fld>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0097919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s-P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96949B-A966-4E54-9587-384A4BE66549}" type="datetimeFigureOut">
              <a:rPr lang="es-PR" smtClean="0"/>
              <a:t>05/19/2022</a:t>
            </a:fld>
            <a:endParaRPr lang="es-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053834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750737"/>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fld id="{98624D31-43A5-475A-80CF-332C9F6DCF35}" type="datetimeFigureOut">
              <a:rPr lang="en-US" dirty="0"/>
              <a:t>5/19/2022</a:t>
            </a:fld>
            <a:endParaRPr lang="en-US" dirty="0"/>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2726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5/19/2022</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93770343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www.hudexchange.info/resource/5340/coordinated-entry-core-element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www.hudexchange.info/resource/5219/coordinated-entry-self-assessment/" TargetMode="External"/><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8"/>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E2CFBC99-FB8F-41F7-A81D-A5288D688D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2797AEB2-3B51-C8AE-B83C-C35F7D6DB33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r="-1" b="15391"/>
          <a:stretch/>
        </p:blipFill>
        <p:spPr>
          <a:xfrm>
            <a:off x="2306" y="-7400"/>
            <a:ext cx="9141694" cy="5143490"/>
          </a:xfrm>
          <a:prstGeom prst="rect">
            <a:avLst/>
          </a:prstGeom>
        </p:spPr>
      </p:pic>
      <p:sp>
        <p:nvSpPr>
          <p:cNvPr id="126" name="Freeform: Shape 125">
            <a:extLst>
              <a:ext uri="{FF2B5EF4-FFF2-40B4-BE49-F238E27FC236}">
                <a16:creationId xmlns:a16="http://schemas.microsoft.com/office/drawing/2014/main" id="{A435A76B-D478-4F38-9D76-040E49ADC6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5103" y="2068950"/>
            <a:ext cx="5874575" cy="3074550"/>
          </a:xfrm>
          <a:custGeom>
            <a:avLst/>
            <a:gdLst>
              <a:gd name="connsiteX0" fmla="*/ 4436398 w 7832767"/>
              <a:gd name="connsiteY0" fmla="*/ 580 h 4099399"/>
              <a:gd name="connsiteX1" fmla="*/ 5062070 w 7832767"/>
              <a:gd name="connsiteY1" fmla="*/ 20166 h 4099399"/>
              <a:gd name="connsiteX2" fmla="*/ 6429770 w 7832767"/>
              <a:gd name="connsiteY2" fmla="*/ 44716 h 4099399"/>
              <a:gd name="connsiteX3" fmla="*/ 7261927 w 7832767"/>
              <a:gd name="connsiteY3" fmla="*/ 147922 h 4099399"/>
              <a:gd name="connsiteX4" fmla="*/ 7370574 w 7832767"/>
              <a:gd name="connsiteY4" fmla="*/ 185497 h 4099399"/>
              <a:gd name="connsiteX5" fmla="*/ 7342690 w 7832767"/>
              <a:gd name="connsiteY5" fmla="*/ 262652 h 4099399"/>
              <a:gd name="connsiteX6" fmla="*/ 7154722 w 7832767"/>
              <a:gd name="connsiteY6" fmla="*/ 283192 h 4099399"/>
              <a:gd name="connsiteX7" fmla="*/ 7257600 w 7832767"/>
              <a:gd name="connsiteY7" fmla="*/ 340809 h 4099399"/>
              <a:gd name="connsiteX8" fmla="*/ 7031654 w 7832767"/>
              <a:gd name="connsiteY8" fmla="*/ 384897 h 4099399"/>
              <a:gd name="connsiteX9" fmla="*/ 7061460 w 7832767"/>
              <a:gd name="connsiteY9" fmla="*/ 415459 h 4099399"/>
              <a:gd name="connsiteX10" fmla="*/ 7091746 w 7832767"/>
              <a:gd name="connsiteY10" fmla="*/ 444516 h 4099399"/>
              <a:gd name="connsiteX11" fmla="*/ 6661966 w 7832767"/>
              <a:gd name="connsiteY11" fmla="*/ 519166 h 4099399"/>
              <a:gd name="connsiteX12" fmla="*/ 7169625 w 7832767"/>
              <a:gd name="connsiteY12" fmla="*/ 655940 h 4099399"/>
              <a:gd name="connsiteX13" fmla="*/ 7077324 w 7832767"/>
              <a:gd name="connsiteY13" fmla="*/ 729587 h 4099399"/>
              <a:gd name="connsiteX14" fmla="*/ 7370574 w 7832767"/>
              <a:gd name="connsiteY14" fmla="*/ 845819 h 4099399"/>
              <a:gd name="connsiteX15" fmla="*/ 7608539 w 7832767"/>
              <a:gd name="connsiteY15" fmla="*/ 990610 h 4099399"/>
              <a:gd name="connsiteX16" fmla="*/ 7742185 w 7832767"/>
              <a:gd name="connsiteY16" fmla="*/ 1180991 h 4099399"/>
              <a:gd name="connsiteX17" fmla="*/ 7789296 w 7832767"/>
              <a:gd name="connsiteY17" fmla="*/ 1266161 h 4099399"/>
              <a:gd name="connsiteX18" fmla="*/ 7831602 w 7832767"/>
              <a:gd name="connsiteY18" fmla="*/ 1355841 h 4099399"/>
              <a:gd name="connsiteX19" fmla="*/ 7758529 w 7832767"/>
              <a:gd name="connsiteY19" fmla="*/ 1445019 h 4099399"/>
              <a:gd name="connsiteX20" fmla="*/ 7710936 w 7832767"/>
              <a:gd name="connsiteY20" fmla="*/ 1553237 h 4099399"/>
              <a:gd name="connsiteX21" fmla="*/ 7754684 w 7832767"/>
              <a:gd name="connsiteY21" fmla="*/ 1616863 h 4099399"/>
              <a:gd name="connsiteX22" fmla="*/ 7755645 w 7832767"/>
              <a:gd name="connsiteY22" fmla="*/ 1759148 h 4099399"/>
              <a:gd name="connsiteX23" fmla="*/ 7725360 w 7832767"/>
              <a:gd name="connsiteY23" fmla="*/ 1826283 h 4099399"/>
              <a:gd name="connsiteX24" fmla="*/ 7633056 w 7832767"/>
              <a:gd name="connsiteY24" fmla="*/ 1972074 h 4099399"/>
              <a:gd name="connsiteX25" fmla="*/ 7554696 w 7832767"/>
              <a:gd name="connsiteY25" fmla="*/ 2004640 h 4099399"/>
              <a:gd name="connsiteX26" fmla="*/ 7562870 w 7832767"/>
              <a:gd name="connsiteY26" fmla="*/ 2592817 h 4099399"/>
              <a:gd name="connsiteX27" fmla="*/ 7620078 w 7832767"/>
              <a:gd name="connsiteY27" fmla="*/ 2877387 h 4099399"/>
              <a:gd name="connsiteX28" fmla="*/ 7579695 w 7832767"/>
              <a:gd name="connsiteY28" fmla="*/ 3198029 h 4099399"/>
              <a:gd name="connsiteX29" fmla="*/ 7713340 w 7832767"/>
              <a:gd name="connsiteY29" fmla="*/ 3435003 h 4099399"/>
              <a:gd name="connsiteX30" fmla="*/ 7658054 w 7832767"/>
              <a:gd name="connsiteY30" fmla="*/ 3526187 h 4099399"/>
              <a:gd name="connsiteX31" fmla="*/ 7813815 w 7832767"/>
              <a:gd name="connsiteY31" fmla="*/ 3628391 h 4099399"/>
              <a:gd name="connsiteX32" fmla="*/ 7669112 w 7832767"/>
              <a:gd name="connsiteY32" fmla="*/ 3773681 h 4099399"/>
              <a:gd name="connsiteX33" fmla="*/ 7429704 w 7832767"/>
              <a:gd name="connsiteY33" fmla="*/ 4001137 h 4099399"/>
              <a:gd name="connsiteX34" fmla="*/ 7417475 w 7832767"/>
              <a:gd name="connsiteY34" fmla="*/ 4099399 h 4099399"/>
              <a:gd name="connsiteX35" fmla="*/ 180606 w 7832767"/>
              <a:gd name="connsiteY35" fmla="*/ 4099399 h 4099399"/>
              <a:gd name="connsiteX36" fmla="*/ 164649 w 7832767"/>
              <a:gd name="connsiteY36" fmla="*/ 4093760 h 4099399"/>
              <a:gd name="connsiteX37" fmla="*/ 160465 w 7832767"/>
              <a:gd name="connsiteY37" fmla="*/ 4076287 h 4099399"/>
              <a:gd name="connsiteX38" fmla="*/ 549383 w 7832767"/>
              <a:gd name="connsiteY38" fmla="*/ 3827790 h 4099399"/>
              <a:gd name="connsiteX39" fmla="*/ 756100 w 7832767"/>
              <a:gd name="connsiteY39" fmla="*/ 3722078 h 4099399"/>
              <a:gd name="connsiteX40" fmla="*/ 415738 w 7832767"/>
              <a:gd name="connsiteY40" fmla="*/ 3746126 h 4099399"/>
              <a:gd name="connsiteX41" fmla="*/ 671971 w 7832767"/>
              <a:gd name="connsiteY41" fmla="*/ 3563762 h 4099399"/>
              <a:gd name="connsiteX42" fmla="*/ 619570 w 7832767"/>
              <a:gd name="connsiteY42" fmla="*/ 3530194 h 4099399"/>
              <a:gd name="connsiteX43" fmla="*/ 523422 w 7832767"/>
              <a:gd name="connsiteY43" fmla="*/ 3507649 h 4099399"/>
              <a:gd name="connsiteX44" fmla="*/ 957048 w 7832767"/>
              <a:gd name="connsiteY44" fmla="*/ 3392918 h 4099399"/>
              <a:gd name="connsiteX45" fmla="*/ 835904 w 7832767"/>
              <a:gd name="connsiteY45" fmla="*/ 3231596 h 4099399"/>
              <a:gd name="connsiteX46" fmla="*/ 930608 w 7832767"/>
              <a:gd name="connsiteY46" fmla="*/ 3195022 h 4099399"/>
              <a:gd name="connsiteX47" fmla="*/ 817153 w 7832767"/>
              <a:gd name="connsiteY47" fmla="*/ 3190514 h 4099399"/>
              <a:gd name="connsiteX48" fmla="*/ 727736 w 7832767"/>
              <a:gd name="connsiteY48" fmla="*/ 3191015 h 4099399"/>
              <a:gd name="connsiteX49" fmla="*/ 567170 w 7832767"/>
              <a:gd name="connsiteY49" fmla="*/ 3150434 h 4099399"/>
              <a:gd name="connsiteX50" fmla="*/ 2784 w 7832767"/>
              <a:gd name="connsiteY50" fmla="*/ 3218569 h 4099399"/>
              <a:gd name="connsiteX51" fmla="*/ 122006 w 7832767"/>
              <a:gd name="connsiteY51" fmla="*/ 3122877 h 4099399"/>
              <a:gd name="connsiteX52" fmla="*/ 264786 w 7832767"/>
              <a:gd name="connsiteY52" fmla="*/ 3068269 h 4099399"/>
              <a:gd name="connsiteX53" fmla="*/ 72009 w 7832767"/>
              <a:gd name="connsiteY53" fmla="*/ 3039210 h 4099399"/>
              <a:gd name="connsiteX54" fmla="*/ 459485 w 7832767"/>
              <a:gd name="connsiteY54" fmla="*/ 2948028 h 4099399"/>
              <a:gd name="connsiteX55" fmla="*/ 365260 w 7832767"/>
              <a:gd name="connsiteY55" fmla="*/ 2866364 h 4099399"/>
              <a:gd name="connsiteX56" fmla="*/ 607071 w 7832767"/>
              <a:gd name="connsiteY56" fmla="*/ 2498127 h 4099399"/>
              <a:gd name="connsiteX57" fmla="*/ 1090213 w 7832767"/>
              <a:gd name="connsiteY57" fmla="*/ 2289209 h 4099399"/>
              <a:gd name="connsiteX58" fmla="*/ 1337313 w 7832767"/>
              <a:gd name="connsiteY58" fmla="*/ 2272676 h 4099399"/>
              <a:gd name="connsiteX59" fmla="*/ 1268086 w 7832767"/>
              <a:gd name="connsiteY59" fmla="*/ 2205541 h 4099399"/>
              <a:gd name="connsiteX60" fmla="*/ 1449324 w 7832767"/>
              <a:gd name="connsiteY60" fmla="*/ 1827285 h 4099399"/>
              <a:gd name="connsiteX61" fmla="*/ 1255107 w 7832767"/>
              <a:gd name="connsiteY61" fmla="*/ 1849829 h 4099399"/>
              <a:gd name="connsiteX62" fmla="*/ 259497 w 7832767"/>
              <a:gd name="connsiteY62" fmla="*/ 1865862 h 4099399"/>
              <a:gd name="connsiteX63" fmla="*/ 160947 w 7832767"/>
              <a:gd name="connsiteY63" fmla="*/ 1851332 h 4099399"/>
              <a:gd name="connsiteX64" fmla="*/ 845998 w 7832767"/>
              <a:gd name="connsiteY64" fmla="*/ 1661453 h 4099399"/>
              <a:gd name="connsiteX65" fmla="*/ 575343 w 7832767"/>
              <a:gd name="connsiteY65" fmla="*/ 1610350 h 4099399"/>
              <a:gd name="connsiteX66" fmla="*/ 512846 w 7832767"/>
              <a:gd name="connsiteY66" fmla="*/ 1589809 h 4099399"/>
              <a:gd name="connsiteX67" fmla="*/ 570054 w 7832767"/>
              <a:gd name="connsiteY67" fmla="*/ 1536702 h 4099399"/>
              <a:gd name="connsiteX68" fmla="*/ 714276 w 7832767"/>
              <a:gd name="connsiteY68" fmla="*/ 1483095 h 4099399"/>
              <a:gd name="connsiteX69" fmla="*/ 321033 w 7832767"/>
              <a:gd name="connsiteY69" fmla="*/ 1560250 h 4099399"/>
              <a:gd name="connsiteX70" fmla="*/ 348915 w 7832767"/>
              <a:gd name="connsiteY70" fmla="*/ 1478587 h 4099399"/>
              <a:gd name="connsiteX71" fmla="*/ 309975 w 7832767"/>
              <a:gd name="connsiteY71" fmla="*/ 1404938 h 4099399"/>
              <a:gd name="connsiteX72" fmla="*/ 531595 w 7832767"/>
              <a:gd name="connsiteY72" fmla="*/ 1310249 h 4099399"/>
              <a:gd name="connsiteX73" fmla="*/ 840230 w 7832767"/>
              <a:gd name="connsiteY73" fmla="*/ 1125380 h 4099399"/>
              <a:gd name="connsiteX74" fmla="*/ 1149825 w 7832767"/>
              <a:gd name="connsiteY74" fmla="*/ 1007142 h 4099399"/>
              <a:gd name="connsiteX75" fmla="*/ 1405096 w 7832767"/>
              <a:gd name="connsiteY75" fmla="*/ 901932 h 4099399"/>
              <a:gd name="connsiteX76" fmla="*/ 1167613 w 7832767"/>
              <a:gd name="connsiteY76" fmla="*/ 918465 h 4099399"/>
              <a:gd name="connsiteX77" fmla="*/ 1563740 w 7832767"/>
              <a:gd name="connsiteY77" fmla="*/ 752632 h 4099399"/>
              <a:gd name="connsiteX78" fmla="*/ 1623833 w 7832767"/>
              <a:gd name="connsiteY78" fmla="*/ 742112 h 4099399"/>
              <a:gd name="connsiteX79" fmla="*/ 2259848 w 7832767"/>
              <a:gd name="connsiteY79" fmla="*/ 624877 h 4099399"/>
              <a:gd name="connsiteX80" fmla="*/ 2382917 w 7832767"/>
              <a:gd name="connsiteY80" fmla="*/ 566761 h 4099399"/>
              <a:gd name="connsiteX81" fmla="*/ 2241099 w 7832767"/>
              <a:gd name="connsiteY81" fmla="*/ 554235 h 4099399"/>
              <a:gd name="connsiteX82" fmla="*/ 1768535 w 7832767"/>
              <a:gd name="connsiteY82" fmla="*/ 588806 h 4099399"/>
              <a:gd name="connsiteX83" fmla="*/ 2089668 w 7832767"/>
              <a:gd name="connsiteY83" fmla="*/ 516159 h 4099399"/>
              <a:gd name="connsiteX84" fmla="*/ 1739690 w 7832767"/>
              <a:gd name="connsiteY84" fmla="*/ 493614 h 4099399"/>
              <a:gd name="connsiteX85" fmla="*/ 1657003 w 7832767"/>
              <a:gd name="connsiteY85" fmla="*/ 436500 h 4099399"/>
              <a:gd name="connsiteX86" fmla="*/ 1716134 w 7832767"/>
              <a:gd name="connsiteY86" fmla="*/ 380889 h 4099399"/>
              <a:gd name="connsiteX87" fmla="*/ 1931986 w 7832767"/>
              <a:gd name="connsiteY87" fmla="*/ 319766 h 4099399"/>
              <a:gd name="connsiteX88" fmla="*/ 2152163 w 7832767"/>
              <a:gd name="connsiteY88" fmla="*/ 230087 h 4099399"/>
              <a:gd name="connsiteX89" fmla="*/ 2858367 w 7832767"/>
              <a:gd name="connsiteY89" fmla="*/ 102831 h 4099399"/>
              <a:gd name="connsiteX90" fmla="*/ 3327568 w 7832767"/>
              <a:gd name="connsiteY90" fmla="*/ 61248 h 4099399"/>
              <a:gd name="connsiteX91" fmla="*/ 4227028 w 7832767"/>
              <a:gd name="connsiteY91" fmla="*/ 1129 h 4099399"/>
              <a:gd name="connsiteX92" fmla="*/ 4436398 w 7832767"/>
              <a:gd name="connsiteY92" fmla="*/ 580 h 409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832767" h="4099399">
                <a:moveTo>
                  <a:pt x="4436398" y="580"/>
                </a:moveTo>
                <a:cubicBezTo>
                  <a:pt x="4645360" y="3164"/>
                  <a:pt x="4853309" y="13778"/>
                  <a:pt x="5062070" y="20166"/>
                </a:cubicBezTo>
                <a:cubicBezTo>
                  <a:pt x="5516848" y="34696"/>
                  <a:pt x="5974030" y="34194"/>
                  <a:pt x="6429770" y="44716"/>
                </a:cubicBezTo>
                <a:cubicBezTo>
                  <a:pt x="6713886" y="51228"/>
                  <a:pt x="6994637" y="74776"/>
                  <a:pt x="7261927" y="147922"/>
                </a:cubicBezTo>
                <a:cubicBezTo>
                  <a:pt x="7299424" y="158443"/>
                  <a:pt x="7341729" y="160448"/>
                  <a:pt x="7370574" y="185497"/>
                </a:cubicBezTo>
                <a:cubicBezTo>
                  <a:pt x="7402784" y="213553"/>
                  <a:pt x="7389804" y="254635"/>
                  <a:pt x="7342690" y="262652"/>
                </a:cubicBezTo>
                <a:cubicBezTo>
                  <a:pt x="7282599" y="273173"/>
                  <a:pt x="7221066" y="276179"/>
                  <a:pt x="7154722" y="283192"/>
                </a:cubicBezTo>
                <a:cubicBezTo>
                  <a:pt x="7180202" y="321770"/>
                  <a:pt x="7241736" y="292713"/>
                  <a:pt x="7257600" y="340809"/>
                </a:cubicBezTo>
                <a:cubicBezTo>
                  <a:pt x="7186452" y="373874"/>
                  <a:pt x="7100400" y="352331"/>
                  <a:pt x="7031654" y="384897"/>
                </a:cubicBezTo>
                <a:cubicBezTo>
                  <a:pt x="7033577" y="407441"/>
                  <a:pt x="7048960" y="409446"/>
                  <a:pt x="7061460" y="415459"/>
                </a:cubicBezTo>
                <a:cubicBezTo>
                  <a:pt x="7073960" y="420968"/>
                  <a:pt x="7105206" y="412953"/>
                  <a:pt x="7091746" y="444516"/>
                </a:cubicBezTo>
                <a:cubicBezTo>
                  <a:pt x="6948967" y="463553"/>
                  <a:pt x="6812438" y="528183"/>
                  <a:pt x="6661966" y="519166"/>
                </a:cubicBezTo>
                <a:cubicBezTo>
                  <a:pt x="6848013" y="536700"/>
                  <a:pt x="7005214" y="608344"/>
                  <a:pt x="7169625" y="655940"/>
                </a:cubicBezTo>
                <a:cubicBezTo>
                  <a:pt x="7162896" y="712052"/>
                  <a:pt x="7096554" y="689507"/>
                  <a:pt x="7077324" y="729587"/>
                </a:cubicBezTo>
                <a:cubicBezTo>
                  <a:pt x="7182606" y="757642"/>
                  <a:pt x="7283560" y="790709"/>
                  <a:pt x="7370574" y="845819"/>
                </a:cubicBezTo>
                <a:cubicBezTo>
                  <a:pt x="7448935" y="895418"/>
                  <a:pt x="7523448" y="950028"/>
                  <a:pt x="7608539" y="990610"/>
                </a:cubicBezTo>
                <a:cubicBezTo>
                  <a:pt x="7697957" y="1033195"/>
                  <a:pt x="7752280" y="1087804"/>
                  <a:pt x="7742185" y="1180991"/>
                </a:cubicBezTo>
                <a:cubicBezTo>
                  <a:pt x="7737858" y="1219067"/>
                  <a:pt x="7749396" y="1251131"/>
                  <a:pt x="7789296" y="1266161"/>
                </a:cubicBezTo>
                <a:cubicBezTo>
                  <a:pt x="7838813" y="1284698"/>
                  <a:pt x="7833526" y="1312754"/>
                  <a:pt x="7831602" y="1355841"/>
                </a:cubicBezTo>
                <a:cubicBezTo>
                  <a:pt x="7828717" y="1407443"/>
                  <a:pt x="7803238" y="1427485"/>
                  <a:pt x="7758529" y="1445019"/>
                </a:cubicBezTo>
                <a:cubicBezTo>
                  <a:pt x="7694591" y="1469568"/>
                  <a:pt x="7694110" y="1507644"/>
                  <a:pt x="7710936" y="1553237"/>
                </a:cubicBezTo>
                <a:cubicBezTo>
                  <a:pt x="7720072" y="1578286"/>
                  <a:pt x="7734012" y="1598327"/>
                  <a:pt x="7754684" y="1616863"/>
                </a:cubicBezTo>
                <a:cubicBezTo>
                  <a:pt x="7826314" y="1681493"/>
                  <a:pt x="7825833" y="1682494"/>
                  <a:pt x="7755645" y="1759148"/>
                </a:cubicBezTo>
                <a:cubicBezTo>
                  <a:pt x="7736896" y="1779688"/>
                  <a:pt x="7716704" y="1793216"/>
                  <a:pt x="7725360" y="1826283"/>
                </a:cubicBezTo>
                <a:cubicBezTo>
                  <a:pt x="7754684" y="1936002"/>
                  <a:pt x="7750838" y="1936002"/>
                  <a:pt x="7633056" y="1972074"/>
                </a:cubicBezTo>
                <a:cubicBezTo>
                  <a:pt x="7606135" y="1980591"/>
                  <a:pt x="7570080" y="1973076"/>
                  <a:pt x="7554696" y="2004640"/>
                </a:cubicBezTo>
                <a:cubicBezTo>
                  <a:pt x="7564311" y="2027686"/>
                  <a:pt x="7541716" y="2583799"/>
                  <a:pt x="7562870" y="2592817"/>
                </a:cubicBezTo>
                <a:cubicBezTo>
                  <a:pt x="7728244" y="2663458"/>
                  <a:pt x="7748914" y="2746625"/>
                  <a:pt x="7620078" y="2877387"/>
                </a:cubicBezTo>
                <a:cubicBezTo>
                  <a:pt x="7533544" y="2965063"/>
                  <a:pt x="7543639" y="3108349"/>
                  <a:pt x="7579695" y="3198029"/>
                </a:cubicBezTo>
                <a:cubicBezTo>
                  <a:pt x="7715743" y="3237608"/>
                  <a:pt x="7685939" y="3342818"/>
                  <a:pt x="7713340" y="3435003"/>
                </a:cubicBezTo>
                <a:cubicBezTo>
                  <a:pt x="7733531" y="3504142"/>
                  <a:pt x="7654210" y="3494623"/>
                  <a:pt x="7658054" y="3526187"/>
                </a:cubicBezTo>
                <a:cubicBezTo>
                  <a:pt x="7708052" y="3564262"/>
                  <a:pt x="7774874" y="3576287"/>
                  <a:pt x="7813815" y="3628391"/>
                </a:cubicBezTo>
                <a:cubicBezTo>
                  <a:pt x="7743627" y="3666467"/>
                  <a:pt x="7708052" y="3720074"/>
                  <a:pt x="7669112" y="3773681"/>
                </a:cubicBezTo>
                <a:cubicBezTo>
                  <a:pt x="7606135" y="3860855"/>
                  <a:pt x="7520564" y="3934503"/>
                  <a:pt x="7429704" y="4001137"/>
                </a:cubicBezTo>
                <a:lnTo>
                  <a:pt x="7417475" y="4099399"/>
                </a:lnTo>
                <a:lnTo>
                  <a:pt x="180606" y="4099399"/>
                </a:lnTo>
                <a:lnTo>
                  <a:pt x="164649" y="4093760"/>
                </a:lnTo>
                <a:cubicBezTo>
                  <a:pt x="148507" y="4086464"/>
                  <a:pt x="145082" y="4080295"/>
                  <a:pt x="160465" y="4076287"/>
                </a:cubicBezTo>
                <a:cubicBezTo>
                  <a:pt x="230173" y="4057751"/>
                  <a:pt x="478714" y="3837810"/>
                  <a:pt x="549383" y="3827790"/>
                </a:cubicBezTo>
                <a:cubicBezTo>
                  <a:pt x="631589" y="3816267"/>
                  <a:pt x="647934" y="3800736"/>
                  <a:pt x="756100" y="3722078"/>
                </a:cubicBezTo>
                <a:cubicBezTo>
                  <a:pt x="827251" y="3670474"/>
                  <a:pt x="531115" y="3782698"/>
                  <a:pt x="415738" y="3746126"/>
                </a:cubicBezTo>
                <a:cubicBezTo>
                  <a:pt x="373433" y="3732598"/>
                  <a:pt x="671971" y="3589813"/>
                  <a:pt x="671971" y="3563762"/>
                </a:cubicBezTo>
                <a:cubicBezTo>
                  <a:pt x="671971" y="3536206"/>
                  <a:pt x="645049" y="3530194"/>
                  <a:pt x="619570" y="3530194"/>
                </a:cubicBezTo>
                <a:cubicBezTo>
                  <a:pt x="562844" y="3530194"/>
                  <a:pt x="580151" y="3506145"/>
                  <a:pt x="523422" y="3507649"/>
                </a:cubicBezTo>
                <a:cubicBezTo>
                  <a:pt x="689758" y="3438010"/>
                  <a:pt x="792637" y="3456547"/>
                  <a:pt x="957048" y="3392918"/>
                </a:cubicBezTo>
                <a:cubicBezTo>
                  <a:pt x="1037333" y="3361856"/>
                  <a:pt x="753217" y="3258649"/>
                  <a:pt x="835904" y="3231596"/>
                </a:cubicBezTo>
                <a:cubicBezTo>
                  <a:pt x="867151" y="3221074"/>
                  <a:pt x="908974" y="3232097"/>
                  <a:pt x="930608" y="3195022"/>
                </a:cubicBezTo>
                <a:cubicBezTo>
                  <a:pt x="896476" y="3165464"/>
                  <a:pt x="851286" y="3178490"/>
                  <a:pt x="817153" y="3190514"/>
                </a:cubicBezTo>
                <a:cubicBezTo>
                  <a:pt x="730141" y="3221576"/>
                  <a:pt x="736391" y="3214062"/>
                  <a:pt x="727736" y="3191015"/>
                </a:cubicBezTo>
                <a:cubicBezTo>
                  <a:pt x="699374" y="3112357"/>
                  <a:pt x="629186" y="3137408"/>
                  <a:pt x="567170" y="3150434"/>
                </a:cubicBezTo>
                <a:cubicBezTo>
                  <a:pt x="379682" y="3189512"/>
                  <a:pt x="189791" y="3178490"/>
                  <a:pt x="2784" y="3218569"/>
                </a:cubicBezTo>
                <a:cubicBezTo>
                  <a:pt x="-17406" y="3223079"/>
                  <a:pt x="77299" y="3133400"/>
                  <a:pt x="122006" y="3122877"/>
                </a:cubicBezTo>
                <a:cubicBezTo>
                  <a:pt x="170561" y="3111856"/>
                  <a:pt x="230173" y="3119872"/>
                  <a:pt x="264786" y="3068269"/>
                </a:cubicBezTo>
                <a:cubicBezTo>
                  <a:pt x="203252" y="3055243"/>
                  <a:pt x="133065" y="3080292"/>
                  <a:pt x="72009" y="3039210"/>
                </a:cubicBezTo>
                <a:cubicBezTo>
                  <a:pt x="207578" y="2982597"/>
                  <a:pt x="342665" y="2984601"/>
                  <a:pt x="459485" y="2948028"/>
                </a:cubicBezTo>
                <a:cubicBezTo>
                  <a:pt x="470061" y="2880393"/>
                  <a:pt x="393143" y="2904941"/>
                  <a:pt x="365260" y="2866364"/>
                </a:cubicBezTo>
                <a:cubicBezTo>
                  <a:pt x="1245010" y="2800232"/>
                  <a:pt x="753697" y="2604840"/>
                  <a:pt x="607071" y="2498127"/>
                </a:cubicBezTo>
                <a:cubicBezTo>
                  <a:pt x="558036" y="2462556"/>
                  <a:pt x="1073387" y="2293717"/>
                  <a:pt x="1090213" y="2289209"/>
                </a:cubicBezTo>
                <a:cubicBezTo>
                  <a:pt x="1132999" y="2278688"/>
                  <a:pt x="1302700" y="2286203"/>
                  <a:pt x="1337313" y="2272676"/>
                </a:cubicBezTo>
                <a:cubicBezTo>
                  <a:pt x="1381541" y="2255643"/>
                  <a:pt x="1235395" y="2226083"/>
                  <a:pt x="1268086" y="2205541"/>
                </a:cubicBezTo>
                <a:cubicBezTo>
                  <a:pt x="1497398" y="2060752"/>
                  <a:pt x="1513743" y="1842815"/>
                  <a:pt x="1449324" y="1827285"/>
                </a:cubicBezTo>
                <a:cubicBezTo>
                  <a:pt x="1382502" y="1811252"/>
                  <a:pt x="1317121" y="1823778"/>
                  <a:pt x="1255107" y="1849829"/>
                </a:cubicBezTo>
                <a:cubicBezTo>
                  <a:pt x="1154152" y="1892415"/>
                  <a:pt x="455158" y="1831793"/>
                  <a:pt x="259497" y="1865862"/>
                </a:cubicBezTo>
                <a:cubicBezTo>
                  <a:pt x="229691" y="1870872"/>
                  <a:pt x="189311" y="1893417"/>
                  <a:pt x="160947" y="1851332"/>
                </a:cubicBezTo>
                <a:cubicBezTo>
                  <a:pt x="362377" y="1715060"/>
                  <a:pt x="621013" y="1754138"/>
                  <a:pt x="845998" y="1661453"/>
                </a:cubicBezTo>
                <a:cubicBezTo>
                  <a:pt x="757542" y="1597824"/>
                  <a:pt x="667645" y="1600832"/>
                  <a:pt x="575343" y="1610350"/>
                </a:cubicBezTo>
                <a:cubicBezTo>
                  <a:pt x="551306" y="1612855"/>
                  <a:pt x="518615" y="1616362"/>
                  <a:pt x="512846" y="1589809"/>
                </a:cubicBezTo>
                <a:cubicBezTo>
                  <a:pt x="505636" y="1556242"/>
                  <a:pt x="544576" y="1550229"/>
                  <a:pt x="570054" y="1536702"/>
                </a:cubicBezTo>
                <a:cubicBezTo>
                  <a:pt x="608994" y="1515660"/>
                  <a:pt x="666682" y="1540710"/>
                  <a:pt x="714276" y="1483095"/>
                </a:cubicBezTo>
                <a:cubicBezTo>
                  <a:pt x="570054" y="1496622"/>
                  <a:pt x="448428" y="1520170"/>
                  <a:pt x="321033" y="1560250"/>
                </a:cubicBezTo>
                <a:cubicBezTo>
                  <a:pt x="332089" y="1524679"/>
                  <a:pt x="370548" y="1508145"/>
                  <a:pt x="348915" y="1478587"/>
                </a:cubicBezTo>
                <a:cubicBezTo>
                  <a:pt x="332571" y="1456542"/>
                  <a:pt x="285939" y="1446021"/>
                  <a:pt x="309975" y="1404938"/>
                </a:cubicBezTo>
                <a:cubicBezTo>
                  <a:pt x="377759" y="1361351"/>
                  <a:pt x="473907" y="1372876"/>
                  <a:pt x="531595" y="1310249"/>
                </a:cubicBezTo>
                <a:cubicBezTo>
                  <a:pt x="613321" y="1221071"/>
                  <a:pt x="740236" y="1190509"/>
                  <a:pt x="840230" y="1125380"/>
                </a:cubicBezTo>
                <a:cubicBezTo>
                  <a:pt x="873400" y="1104337"/>
                  <a:pt x="1091175" y="1030690"/>
                  <a:pt x="1149825" y="1007142"/>
                </a:cubicBezTo>
                <a:cubicBezTo>
                  <a:pt x="1231551" y="974076"/>
                  <a:pt x="1324813" y="962553"/>
                  <a:pt x="1405096" y="901932"/>
                </a:cubicBezTo>
                <a:cubicBezTo>
                  <a:pt x="1326255" y="889406"/>
                  <a:pt x="1262318" y="946021"/>
                  <a:pt x="1167613" y="918465"/>
                </a:cubicBezTo>
                <a:cubicBezTo>
                  <a:pt x="1317602" y="859848"/>
                  <a:pt x="1455092" y="833294"/>
                  <a:pt x="1563740" y="752632"/>
                </a:cubicBezTo>
                <a:cubicBezTo>
                  <a:pt x="1577201" y="742613"/>
                  <a:pt x="1603642" y="745619"/>
                  <a:pt x="1623833" y="742112"/>
                </a:cubicBezTo>
                <a:cubicBezTo>
                  <a:pt x="1836317" y="706540"/>
                  <a:pt x="2049765" y="676480"/>
                  <a:pt x="2259848" y="624877"/>
                </a:cubicBezTo>
                <a:cubicBezTo>
                  <a:pt x="2307442" y="612853"/>
                  <a:pt x="2391570" y="609847"/>
                  <a:pt x="2382917" y="566761"/>
                </a:cubicBezTo>
                <a:cubicBezTo>
                  <a:pt x="2369937" y="502131"/>
                  <a:pt x="2291577" y="548223"/>
                  <a:pt x="2241099" y="554235"/>
                </a:cubicBezTo>
                <a:cubicBezTo>
                  <a:pt x="2084379" y="573775"/>
                  <a:pt x="1927659" y="607843"/>
                  <a:pt x="1768535" y="588806"/>
                </a:cubicBezTo>
                <a:cubicBezTo>
                  <a:pt x="1875738" y="564757"/>
                  <a:pt x="1982463" y="540207"/>
                  <a:pt x="2089668" y="516159"/>
                </a:cubicBezTo>
                <a:cubicBezTo>
                  <a:pt x="1966597" y="524676"/>
                  <a:pt x="1859394" y="468563"/>
                  <a:pt x="1739690" y="493614"/>
                </a:cubicBezTo>
                <a:cubicBezTo>
                  <a:pt x="1701230" y="501630"/>
                  <a:pt x="1660850" y="476079"/>
                  <a:pt x="1657003" y="436500"/>
                </a:cubicBezTo>
                <a:cubicBezTo>
                  <a:pt x="1652677" y="404937"/>
                  <a:pt x="1688732" y="390909"/>
                  <a:pt x="1716134" y="380889"/>
                </a:cubicBezTo>
                <a:cubicBezTo>
                  <a:pt x="1786322" y="355337"/>
                  <a:pt x="1842086" y="279687"/>
                  <a:pt x="1931986" y="319766"/>
                </a:cubicBezTo>
                <a:cubicBezTo>
                  <a:pt x="1988712" y="256640"/>
                  <a:pt x="2079091" y="246619"/>
                  <a:pt x="2152163" y="230087"/>
                </a:cubicBezTo>
                <a:cubicBezTo>
                  <a:pt x="2385321" y="177982"/>
                  <a:pt x="2621844" y="137401"/>
                  <a:pt x="2858367" y="102831"/>
                </a:cubicBezTo>
                <a:cubicBezTo>
                  <a:pt x="3013645" y="80286"/>
                  <a:pt x="3173731" y="89806"/>
                  <a:pt x="3327568" y="61248"/>
                </a:cubicBezTo>
                <a:cubicBezTo>
                  <a:pt x="3628510" y="5637"/>
                  <a:pt x="3927528" y="7141"/>
                  <a:pt x="4227028" y="1129"/>
                </a:cubicBezTo>
                <a:cubicBezTo>
                  <a:pt x="4296975" y="-249"/>
                  <a:pt x="4366742" y="-281"/>
                  <a:pt x="4436398" y="58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9" name="Google Shape;109;p1"/>
          <p:cNvSpPr txBox="1">
            <a:spLocks noGrp="1"/>
          </p:cNvSpPr>
          <p:nvPr>
            <p:ph type="ctrTitle"/>
          </p:nvPr>
        </p:nvSpPr>
        <p:spPr>
          <a:xfrm>
            <a:off x="4206242" y="2901921"/>
            <a:ext cx="4437506" cy="1408608"/>
          </a:xfrm>
          <a:prstGeom prst="rect">
            <a:avLst/>
          </a:prstGeom>
        </p:spPr>
        <p:txBody>
          <a:bodyPr spcFirstLastPara="1" lIns="91425" tIns="45700" rIns="91425" bIns="45700" anchor="b" anchorCtr="0">
            <a:noAutofit/>
          </a:bodyPr>
          <a:lstStyle/>
          <a:p>
            <a:pPr marL="0" lvl="0" indent="0" algn="l" rtl="0">
              <a:spcBef>
                <a:spcPts val="0"/>
              </a:spcBef>
              <a:spcAft>
                <a:spcPts val="0"/>
              </a:spcAft>
              <a:buClr>
                <a:schemeClr val="dk1"/>
              </a:buClr>
              <a:buSzPts val="5200"/>
              <a:buFont typeface="Work Sans"/>
              <a:buNone/>
            </a:pPr>
            <a:r>
              <a:rPr lang="en-US" sz="4000" dirty="0">
                <a:ea typeface="Work Sans"/>
                <a:cs typeface="Work Sans"/>
                <a:sym typeface="Work Sans"/>
              </a:rPr>
              <a:t>Coordinated Entry (CE) Refinement Lab</a:t>
            </a:r>
            <a:endParaRPr lang="en-US" sz="4000" dirty="0"/>
          </a:p>
        </p:txBody>
      </p:sp>
      <p:sp>
        <p:nvSpPr>
          <p:cNvPr id="110" name="Google Shape;110;p1"/>
          <p:cNvSpPr txBox="1">
            <a:spLocks noGrp="1"/>
          </p:cNvSpPr>
          <p:nvPr>
            <p:ph type="subTitle" idx="1"/>
          </p:nvPr>
        </p:nvSpPr>
        <p:spPr>
          <a:xfrm>
            <a:off x="4203956" y="4310529"/>
            <a:ext cx="4274818" cy="485089"/>
          </a:xfrm>
          <a:prstGeom prst="rect">
            <a:avLst/>
          </a:prstGeom>
        </p:spPr>
        <p:txBody>
          <a:bodyPr spcFirstLastPara="1" vert="horz" lIns="91425" tIns="45700" rIns="91425" bIns="45700" rtlCol="0" anchorCtr="0">
            <a:noAutofit/>
          </a:bodyPr>
          <a:lstStyle/>
          <a:p>
            <a:pPr algn="l">
              <a:spcBef>
                <a:spcPts val="0"/>
              </a:spcBef>
              <a:spcAft>
                <a:spcPts val="600"/>
              </a:spcAft>
              <a:buSzPts val="1500"/>
            </a:pPr>
            <a:r>
              <a:rPr lang="en-US" sz="1400" i="1" dirty="0"/>
              <a:t>Meeting 1: What in the world is coordinated entry and a refinement lab</a:t>
            </a:r>
            <a:r>
              <a:rPr lang="en-US" sz="1050" i="1" dirty="0"/>
              <a:t>?</a:t>
            </a:r>
            <a:endParaRPr lang="en-US" sz="1050" i="1" dirty="0">
              <a:ea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dirty="0"/>
              <a:t>Sub </a:t>
            </a:r>
            <a:r>
              <a:rPr lang="es-PR" dirty="0" err="1"/>
              <a:t>working</a:t>
            </a:r>
            <a:r>
              <a:rPr lang="es-PR" dirty="0"/>
              <a:t> </a:t>
            </a:r>
            <a:r>
              <a:rPr lang="es-PR" dirty="0" err="1"/>
              <a:t>groups</a:t>
            </a:r>
            <a:r>
              <a:rPr lang="es-PR" dirty="0"/>
              <a:t> </a:t>
            </a:r>
          </a:p>
        </p:txBody>
      </p:sp>
      <p:sp>
        <p:nvSpPr>
          <p:cNvPr id="3" name="Content Placeholder 2"/>
          <p:cNvSpPr>
            <a:spLocks noGrp="1"/>
          </p:cNvSpPr>
          <p:nvPr>
            <p:ph idx="1"/>
          </p:nvPr>
        </p:nvSpPr>
        <p:spPr/>
        <p:txBody>
          <a:bodyPr/>
          <a:lstStyle/>
          <a:p>
            <a:endParaRPr lang="es-PR" dirty="0"/>
          </a:p>
          <a:p>
            <a:r>
              <a:rPr lang="es-PR" dirty="0" err="1"/>
              <a:t>Workflow</a:t>
            </a:r>
            <a:r>
              <a:rPr lang="es-PR" dirty="0"/>
              <a:t> </a:t>
            </a:r>
            <a:r>
              <a:rPr lang="es-PR" dirty="0" err="1"/>
              <a:t>development</a:t>
            </a:r>
            <a:r>
              <a:rPr lang="es-PR" dirty="0"/>
              <a:t> in HMIS </a:t>
            </a:r>
          </a:p>
          <a:p>
            <a:r>
              <a:rPr lang="es-PR" dirty="0"/>
              <a:t>Training </a:t>
            </a:r>
            <a:r>
              <a:rPr lang="es-PR" dirty="0" err="1"/>
              <a:t>Implementation</a:t>
            </a:r>
            <a:r>
              <a:rPr lang="es-PR" dirty="0"/>
              <a:t> </a:t>
            </a:r>
          </a:p>
          <a:p>
            <a:r>
              <a:rPr lang="es-PR" dirty="0" err="1"/>
              <a:t>P&amp;Ps</a:t>
            </a:r>
            <a:r>
              <a:rPr lang="es-PR" dirty="0"/>
              <a:t> </a:t>
            </a:r>
          </a:p>
          <a:p>
            <a:r>
              <a:rPr lang="es-PR" dirty="0" err="1"/>
              <a:t>Prioritization</a:t>
            </a:r>
            <a:r>
              <a:rPr lang="es-PR" dirty="0"/>
              <a:t> - </a:t>
            </a:r>
            <a:r>
              <a:rPr lang="es-PR" dirty="0" err="1"/>
              <a:t>By</a:t>
            </a:r>
            <a:r>
              <a:rPr lang="es-PR" dirty="0"/>
              <a:t> </a:t>
            </a:r>
            <a:r>
              <a:rPr lang="es-PR" dirty="0" err="1"/>
              <a:t>Name</a:t>
            </a:r>
            <a:r>
              <a:rPr lang="es-PR" dirty="0"/>
              <a:t> </a:t>
            </a:r>
            <a:r>
              <a:rPr lang="es-PR" dirty="0" err="1"/>
              <a:t>List</a:t>
            </a:r>
            <a:r>
              <a:rPr lang="es-PR" dirty="0"/>
              <a:t> </a:t>
            </a:r>
            <a:r>
              <a:rPr lang="es-PR" dirty="0" err="1"/>
              <a:t>development</a:t>
            </a:r>
            <a:r>
              <a:rPr lang="es-PR" dirty="0"/>
              <a:t> </a:t>
            </a:r>
          </a:p>
        </p:txBody>
      </p:sp>
    </p:spTree>
    <p:extLst>
      <p:ext uri="{BB962C8B-B14F-4D97-AF65-F5344CB8AC3E}">
        <p14:creationId xmlns:p14="http://schemas.microsoft.com/office/powerpoint/2010/main" val="109235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CDD8E39-EA14-4679-9655-1BFF5A7B63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515" y="102862"/>
            <a:ext cx="3281006" cy="1002061"/>
          </a:xfrm>
        </p:spPr>
        <p:txBody>
          <a:bodyPr anchor="b">
            <a:normAutofit/>
          </a:bodyPr>
          <a:lstStyle/>
          <a:p>
            <a:r>
              <a:rPr lang="es-PR" dirty="0" err="1"/>
              <a:t>But</a:t>
            </a:r>
            <a:r>
              <a:rPr lang="es-PR" dirty="0"/>
              <a:t> </a:t>
            </a:r>
            <a:r>
              <a:rPr lang="es-PR" dirty="0" err="1"/>
              <a:t>first</a:t>
            </a:r>
            <a:r>
              <a:rPr lang="es-PR" dirty="0"/>
              <a:t> </a:t>
            </a:r>
            <a:r>
              <a:rPr lang="es-PR" dirty="0" err="1"/>
              <a:t>the</a:t>
            </a:r>
            <a:r>
              <a:rPr lang="es-PR" dirty="0"/>
              <a:t> </a:t>
            </a:r>
            <a:r>
              <a:rPr lang="es-PR" dirty="0" err="1"/>
              <a:t>basics</a:t>
            </a:r>
            <a:endParaRPr lang="es-PR" dirty="0"/>
          </a:p>
        </p:txBody>
      </p:sp>
      <p:sp>
        <p:nvSpPr>
          <p:cNvPr id="3" name="Content Placeholder 2"/>
          <p:cNvSpPr>
            <a:spLocks noGrp="1"/>
          </p:cNvSpPr>
          <p:nvPr>
            <p:ph idx="1"/>
          </p:nvPr>
        </p:nvSpPr>
        <p:spPr>
          <a:xfrm>
            <a:off x="221354" y="1398300"/>
            <a:ext cx="3528322" cy="2663159"/>
          </a:xfrm>
        </p:spPr>
        <p:txBody>
          <a:bodyPr>
            <a:noAutofit/>
          </a:bodyPr>
          <a:lstStyle/>
          <a:p>
            <a:r>
              <a:rPr lang="es-PR" sz="1800" dirty="0" err="1"/>
              <a:t>Understand</a:t>
            </a:r>
            <a:r>
              <a:rPr lang="es-PR" sz="1800" dirty="0"/>
              <a:t> </a:t>
            </a:r>
            <a:r>
              <a:rPr lang="es-PR" sz="1800" dirty="0" err="1"/>
              <a:t>the</a:t>
            </a:r>
            <a:r>
              <a:rPr lang="es-PR" sz="1800" dirty="0"/>
              <a:t> </a:t>
            </a:r>
            <a:r>
              <a:rPr lang="es-PR" sz="1800" dirty="0" err="1"/>
              <a:t>core</a:t>
            </a:r>
            <a:r>
              <a:rPr lang="es-PR" sz="1800" dirty="0"/>
              <a:t> </a:t>
            </a:r>
            <a:r>
              <a:rPr lang="es-PR" sz="1800" dirty="0" err="1"/>
              <a:t>elements</a:t>
            </a:r>
            <a:r>
              <a:rPr lang="es-PR" sz="1800" dirty="0"/>
              <a:t> of CE and </a:t>
            </a:r>
            <a:r>
              <a:rPr lang="es-PR" sz="1800" dirty="0" err="1"/>
              <a:t>the</a:t>
            </a:r>
            <a:r>
              <a:rPr lang="es-PR" sz="1800" dirty="0"/>
              <a:t> </a:t>
            </a:r>
            <a:r>
              <a:rPr lang="es-PR" sz="1800" dirty="0" err="1"/>
              <a:t>basic</a:t>
            </a:r>
            <a:r>
              <a:rPr lang="es-PR" sz="1800" dirty="0"/>
              <a:t> </a:t>
            </a:r>
            <a:r>
              <a:rPr lang="es-PR" sz="1800" dirty="0" err="1"/>
              <a:t>requirement</a:t>
            </a:r>
            <a:r>
              <a:rPr lang="es-PR" sz="1800" dirty="0"/>
              <a:t> </a:t>
            </a:r>
          </a:p>
          <a:p>
            <a:endParaRPr lang="es-PR" sz="1800" dirty="0"/>
          </a:p>
          <a:p>
            <a:r>
              <a:rPr lang="es-PR" sz="1800" dirty="0" err="1"/>
              <a:t>Understand</a:t>
            </a:r>
            <a:r>
              <a:rPr lang="es-PR" sz="1800" dirty="0"/>
              <a:t> </a:t>
            </a:r>
            <a:r>
              <a:rPr lang="es-PR" sz="1800" dirty="0" err="1"/>
              <a:t>how</a:t>
            </a:r>
            <a:r>
              <a:rPr lang="es-PR" sz="1800" dirty="0"/>
              <a:t> </a:t>
            </a:r>
            <a:r>
              <a:rPr lang="es-PR" sz="1800" dirty="0" err="1"/>
              <a:t>it</a:t>
            </a:r>
            <a:r>
              <a:rPr lang="es-PR" sz="1800" dirty="0"/>
              <a:t> </a:t>
            </a:r>
            <a:r>
              <a:rPr lang="es-PR" sz="1800" dirty="0" err="1"/>
              <a:t>is</a:t>
            </a:r>
            <a:r>
              <a:rPr lang="es-PR" sz="1800" dirty="0"/>
              <a:t> happening in </a:t>
            </a:r>
            <a:r>
              <a:rPr lang="es-PR" sz="1800" dirty="0" err="1"/>
              <a:t>your</a:t>
            </a:r>
            <a:r>
              <a:rPr lang="es-PR" sz="1800" dirty="0"/>
              <a:t> </a:t>
            </a:r>
            <a:r>
              <a:rPr lang="es-PR" sz="1800" dirty="0" err="1"/>
              <a:t>community</a:t>
            </a:r>
            <a:r>
              <a:rPr lang="es-PR" sz="1800" dirty="0"/>
              <a:t> </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761723" y="0"/>
            <a:ext cx="7709227" cy="5676900"/>
          </a:xfrm>
          <a:prstGeom prst="rect">
            <a:avLst/>
          </a:prstGeom>
        </p:spPr>
      </p:pic>
    </p:spTree>
    <p:extLst>
      <p:ext uri="{BB962C8B-B14F-4D97-AF65-F5344CB8AC3E}">
        <p14:creationId xmlns:p14="http://schemas.microsoft.com/office/powerpoint/2010/main" val="3253564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00" name="Google Shape;200;p10"/>
          <p:cNvPicPr preferRelativeResize="0"/>
          <p:nvPr/>
        </p:nvPicPr>
        <p:blipFill rotWithShape="1">
          <a:blip r:embed="rId3">
            <a:alphaModFix/>
          </a:blip>
          <a:srcRect/>
          <a:stretch/>
        </p:blipFill>
        <p:spPr>
          <a:xfrm>
            <a:off x="0" y="0"/>
            <a:ext cx="9144000" cy="5173194"/>
          </a:xfrm>
          <a:prstGeom prst="rect">
            <a:avLst/>
          </a:prstGeom>
          <a:noFill/>
          <a:ln>
            <a:noFill/>
          </a:ln>
        </p:spPr>
      </p:pic>
      <p:sp>
        <p:nvSpPr>
          <p:cNvPr id="2" name="Rectangle 1"/>
          <p:cNvSpPr/>
          <p:nvPr/>
        </p:nvSpPr>
        <p:spPr>
          <a:xfrm>
            <a:off x="5411971" y="4774168"/>
            <a:ext cx="2913321" cy="369332"/>
          </a:xfrm>
          <a:prstGeom prst="rect">
            <a:avLst/>
          </a:prstGeom>
        </p:spPr>
        <p:txBody>
          <a:bodyPr wrap="square">
            <a:spAutoFit/>
          </a:bodyPr>
          <a:lstStyle/>
          <a:p>
            <a:r>
              <a:rPr lang="es-PR" dirty="0">
                <a:solidFill>
                  <a:schemeClr val="bg2">
                    <a:lumMod val="50000"/>
                  </a:schemeClr>
                </a:solidFill>
                <a:hlinkClick r:id="rId4"/>
              </a:rPr>
              <a:t>Core </a:t>
            </a:r>
            <a:r>
              <a:rPr lang="es-PR" dirty="0" err="1">
                <a:solidFill>
                  <a:schemeClr val="bg2">
                    <a:lumMod val="50000"/>
                  </a:schemeClr>
                </a:solidFill>
                <a:hlinkClick r:id="rId4"/>
              </a:rPr>
              <a:t>Elements</a:t>
            </a:r>
            <a:r>
              <a:rPr lang="es-PR" dirty="0">
                <a:solidFill>
                  <a:schemeClr val="bg2">
                    <a:lumMod val="50000"/>
                  </a:schemeClr>
                </a:solidFill>
                <a:hlinkClick r:id="rId4"/>
              </a:rPr>
              <a:t> </a:t>
            </a:r>
            <a:r>
              <a:rPr lang="es-PR" dirty="0" err="1">
                <a:solidFill>
                  <a:schemeClr val="bg2">
                    <a:lumMod val="50000"/>
                  </a:schemeClr>
                </a:solidFill>
                <a:hlinkClick r:id="rId4"/>
              </a:rPr>
              <a:t>Guide</a:t>
            </a:r>
            <a:endParaRPr lang="es-PR" dirty="0">
              <a:solidFill>
                <a:schemeClr val="bg2">
                  <a:lumMod val="5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2"/>
          <p:cNvSpPr txBox="1">
            <a:spLocks noGrp="1"/>
          </p:cNvSpPr>
          <p:nvPr>
            <p:ph type="ftr" sz="quarter" idx="11"/>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E5052"/>
                </a:solidFill>
                <a:latin typeface="Arial"/>
                <a:ea typeface="Arial"/>
                <a:cs typeface="Arial"/>
                <a:sym typeface="Arial"/>
              </a:rPr>
              <a:t>© All rights reserved. No utilization or reproduction of this material is allowed without the written permission of CSH.</a:t>
            </a:r>
            <a:endParaRPr sz="1400" b="0" i="0" u="none" strike="noStrike" cap="none">
              <a:solidFill>
                <a:srgbClr val="000000"/>
              </a:solidFill>
              <a:latin typeface="Arial"/>
              <a:ea typeface="Arial"/>
              <a:cs typeface="Arial"/>
              <a:sym typeface="Arial"/>
            </a:endParaRPr>
          </a:p>
        </p:txBody>
      </p:sp>
      <p:pic>
        <p:nvPicPr>
          <p:cNvPr id="207" name="Google Shape;207;p12"/>
          <p:cNvPicPr preferRelativeResize="0"/>
          <p:nvPr/>
        </p:nvPicPr>
        <p:blipFill rotWithShape="1">
          <a:blip r:embed="rId3">
            <a:alphaModFix/>
          </a:blip>
          <a:srcRect/>
          <a:stretch/>
        </p:blipFill>
        <p:spPr>
          <a:xfrm>
            <a:off x="0" y="0"/>
            <a:ext cx="9144000" cy="5173194"/>
          </a:xfrm>
          <a:prstGeom prst="rect">
            <a:avLst/>
          </a:prstGeom>
          <a:noFill/>
          <a:ln>
            <a:noFill/>
          </a:ln>
        </p:spPr>
      </p:pic>
      <p:sp>
        <p:nvSpPr>
          <p:cNvPr id="208" name="Google Shape;208;p12"/>
          <p:cNvSpPr/>
          <p:nvPr/>
        </p:nvSpPr>
        <p:spPr>
          <a:xfrm>
            <a:off x="306077" y="978195"/>
            <a:ext cx="1379096" cy="4165305"/>
          </a:xfrm>
          <a:prstGeom prst="rect">
            <a:avLst/>
          </a:prstGeom>
          <a:noFill/>
          <a:ln w="76200"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3"/>
          <p:cNvSpPr txBox="1">
            <a:spLocks noGrp="1"/>
          </p:cNvSpPr>
          <p:nvPr>
            <p:ph type="title"/>
          </p:nvPr>
        </p:nvSpPr>
        <p:spPr>
          <a:xfrm>
            <a:off x="2998359" y="-119922"/>
            <a:ext cx="4451430" cy="584616"/>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600"/>
              <a:buNone/>
            </a:pPr>
            <a:r>
              <a:rPr lang="en-US" dirty="0"/>
              <a:t>Access Requirements </a:t>
            </a:r>
            <a:endParaRPr dirty="0"/>
          </a:p>
        </p:txBody>
      </p:sp>
      <p:sp>
        <p:nvSpPr>
          <p:cNvPr id="214" name="Google Shape;214;p13"/>
          <p:cNvSpPr txBox="1">
            <a:spLocks noGrp="1"/>
          </p:cNvSpPr>
          <p:nvPr>
            <p:ph type="subTitle" idx="1"/>
          </p:nvPr>
        </p:nvSpPr>
        <p:spPr>
          <a:xfrm>
            <a:off x="1838326" y="464694"/>
            <a:ext cx="7241360" cy="4678806"/>
          </a:xfrm>
          <a:prstGeom prst="rect">
            <a:avLst/>
          </a:prstGeom>
          <a:noFill/>
          <a:ln>
            <a:noFill/>
          </a:ln>
        </p:spPr>
        <p:txBody>
          <a:bodyPr spcFirstLastPara="1" wrap="square" lIns="91425" tIns="91425" rIns="91425" bIns="91425" anchor="t" anchorCtr="0">
            <a:noAutofit/>
          </a:bodyPr>
          <a:lstStyle/>
          <a:p>
            <a:pPr marL="285750" lvl="0" indent="-285750" algn="l" rtl="0">
              <a:spcBef>
                <a:spcPts val="0"/>
              </a:spcBef>
              <a:spcAft>
                <a:spcPts val="0"/>
              </a:spcAft>
              <a:buSzPts val="1400"/>
              <a:buFont typeface="Noto Sans Symbols"/>
              <a:buChar char="✔"/>
            </a:pPr>
            <a:r>
              <a:rPr lang="en-US" sz="2000" dirty="0"/>
              <a:t>same assessment approach &amp; standardized decision-making, at all access points </a:t>
            </a:r>
          </a:p>
          <a:p>
            <a:pPr marL="0" lvl="0" indent="0" algn="l" rtl="0">
              <a:spcBef>
                <a:spcPts val="0"/>
              </a:spcBef>
              <a:spcAft>
                <a:spcPts val="0"/>
              </a:spcAft>
              <a:buSzPts val="1400"/>
            </a:pPr>
            <a:endParaRPr sz="2000" dirty="0"/>
          </a:p>
          <a:p>
            <a:pPr marL="285750" lvl="0" indent="-285750" algn="l" rtl="0">
              <a:spcBef>
                <a:spcPts val="0"/>
              </a:spcBef>
              <a:spcAft>
                <a:spcPts val="0"/>
              </a:spcAft>
              <a:buSzPts val="1400"/>
              <a:buFont typeface="Noto Sans Symbols"/>
              <a:buChar char="✔"/>
            </a:pPr>
            <a:r>
              <a:rPr lang="en-US" sz="2000" dirty="0"/>
              <a:t>all access points are usable by all homeless persons</a:t>
            </a:r>
          </a:p>
          <a:p>
            <a:pPr marL="0" lvl="0" indent="0" algn="l" rtl="0">
              <a:spcBef>
                <a:spcPts val="0"/>
              </a:spcBef>
              <a:spcAft>
                <a:spcPts val="0"/>
              </a:spcAft>
              <a:buSzPts val="1400"/>
            </a:pPr>
            <a:endParaRPr lang="en-US" sz="2000" dirty="0"/>
          </a:p>
          <a:p>
            <a:pPr marL="285750" lvl="0" indent="-285750" algn="l" rtl="0">
              <a:spcBef>
                <a:spcPts val="0"/>
              </a:spcBef>
              <a:spcAft>
                <a:spcPts val="0"/>
              </a:spcAft>
              <a:buSzPts val="1400"/>
              <a:buFont typeface="Noto Sans Symbols"/>
              <a:buChar char="✔"/>
            </a:pPr>
            <a:r>
              <a:rPr lang="en-US" sz="2000" dirty="0"/>
              <a:t>participants may not be denied access to CE because they have been a victim of domestic violence</a:t>
            </a:r>
          </a:p>
          <a:p>
            <a:pPr marL="0" lvl="0" indent="0" algn="l" rtl="0">
              <a:spcBef>
                <a:spcPts val="0"/>
              </a:spcBef>
              <a:spcAft>
                <a:spcPts val="0"/>
              </a:spcAft>
              <a:buSzPts val="1400"/>
            </a:pPr>
            <a:endParaRPr sz="2000" dirty="0"/>
          </a:p>
          <a:p>
            <a:pPr marL="285750" lvl="0" indent="-285750" algn="l" rtl="0">
              <a:spcBef>
                <a:spcPts val="0"/>
              </a:spcBef>
              <a:spcAft>
                <a:spcPts val="0"/>
              </a:spcAft>
              <a:buSzPts val="1400"/>
              <a:buFont typeface="Noto Sans Symbols"/>
              <a:buChar char="✔"/>
            </a:pPr>
            <a:r>
              <a:rPr lang="en-US" sz="2000" dirty="0"/>
              <a:t>access point(s) must be easily accessed </a:t>
            </a:r>
          </a:p>
          <a:p>
            <a:pPr marL="0" lvl="0" indent="0" algn="l" rtl="0">
              <a:spcBef>
                <a:spcPts val="0"/>
              </a:spcBef>
              <a:spcAft>
                <a:spcPts val="0"/>
              </a:spcAft>
              <a:buSzPts val="1400"/>
            </a:pPr>
            <a:endParaRPr lang="en-US" sz="2000" dirty="0"/>
          </a:p>
          <a:p>
            <a:pPr marL="285750" lvl="0" indent="-285750" algn="l" rtl="0">
              <a:spcBef>
                <a:spcPts val="0"/>
              </a:spcBef>
              <a:spcAft>
                <a:spcPts val="0"/>
              </a:spcAft>
              <a:buSzPts val="1400"/>
              <a:buFont typeface="Noto Sans Symbols"/>
              <a:buChar char="✔"/>
            </a:pPr>
            <a:r>
              <a:rPr lang="en-US" sz="2000" dirty="0"/>
              <a:t>access to emergency services during afterhours and weekends</a:t>
            </a:r>
          </a:p>
          <a:p>
            <a:pPr marL="0" lvl="0" indent="0" algn="l" rtl="0">
              <a:spcBef>
                <a:spcPts val="0"/>
              </a:spcBef>
              <a:spcAft>
                <a:spcPts val="0"/>
              </a:spcAft>
              <a:buSzPts val="1400"/>
            </a:pPr>
            <a:endParaRPr lang="en-US" sz="2000" dirty="0"/>
          </a:p>
          <a:p>
            <a:pPr marL="285750" lvl="0" indent="-285750" algn="l" rtl="0">
              <a:spcBef>
                <a:spcPts val="0"/>
              </a:spcBef>
              <a:spcAft>
                <a:spcPts val="0"/>
              </a:spcAft>
              <a:buSzPts val="1400"/>
              <a:buFont typeface="Noto Sans Symbols"/>
              <a:buChar char="✔"/>
            </a:pPr>
            <a:r>
              <a:rPr lang="en-US" sz="2000" dirty="0"/>
              <a:t>Street outreach are linked to CE (ESG/ </a:t>
            </a:r>
            <a:r>
              <a:rPr lang="en-US" sz="2000" dirty="0" err="1"/>
              <a:t>CoC</a:t>
            </a:r>
            <a:r>
              <a:rPr lang="en-US" sz="2000" dirty="0"/>
              <a:t> Funded)</a:t>
            </a:r>
            <a:endParaRPr sz="2000" dirty="0"/>
          </a:p>
        </p:txBody>
      </p:sp>
      <p:pic>
        <p:nvPicPr>
          <p:cNvPr id="215" name="Google Shape;215;p13"/>
          <p:cNvPicPr preferRelativeResize="0"/>
          <p:nvPr/>
        </p:nvPicPr>
        <p:blipFill rotWithShape="1">
          <a:blip r:embed="rId3">
            <a:alphaModFix/>
          </a:blip>
          <a:srcRect/>
          <a:stretch/>
        </p:blipFill>
        <p:spPr>
          <a:xfrm>
            <a:off x="0" y="1"/>
            <a:ext cx="1838325" cy="5143500"/>
          </a:xfrm>
          <a:prstGeom prst="rect">
            <a:avLst/>
          </a:prstGeom>
          <a:solidFill>
            <a:srgbClr val="007C89"/>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2" name="Google Shape;222;p14"/>
          <p:cNvPicPr preferRelativeResize="0"/>
          <p:nvPr/>
        </p:nvPicPr>
        <p:blipFill rotWithShape="1">
          <a:blip r:embed="rId3">
            <a:alphaModFix/>
          </a:blip>
          <a:srcRect/>
          <a:stretch/>
        </p:blipFill>
        <p:spPr>
          <a:xfrm>
            <a:off x="0" y="0"/>
            <a:ext cx="9144000" cy="5173194"/>
          </a:xfrm>
          <a:prstGeom prst="rect">
            <a:avLst/>
          </a:prstGeom>
          <a:noFill/>
          <a:ln w="22225" cap="flat" cmpd="sng">
            <a:solidFill>
              <a:schemeClr val="accent1"/>
            </a:solidFill>
            <a:prstDash val="solid"/>
            <a:round/>
            <a:headEnd type="none" w="sm" len="sm"/>
            <a:tailEnd type="none" w="sm" len="sm"/>
          </a:ln>
        </p:spPr>
      </p:pic>
      <p:sp>
        <p:nvSpPr>
          <p:cNvPr id="223" name="Google Shape;223;p14"/>
          <p:cNvSpPr/>
          <p:nvPr/>
        </p:nvSpPr>
        <p:spPr>
          <a:xfrm>
            <a:off x="1658679" y="935665"/>
            <a:ext cx="3487479" cy="4207835"/>
          </a:xfrm>
          <a:prstGeom prst="rect">
            <a:avLst/>
          </a:prstGeom>
          <a:noFill/>
          <a:ln w="920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5"/>
          <p:cNvSpPr txBox="1">
            <a:spLocks noGrp="1"/>
          </p:cNvSpPr>
          <p:nvPr>
            <p:ph type="title"/>
          </p:nvPr>
        </p:nvSpPr>
        <p:spPr>
          <a:xfrm>
            <a:off x="4047344" y="2"/>
            <a:ext cx="5376827" cy="53964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600"/>
              <a:buNone/>
            </a:pPr>
            <a:r>
              <a:rPr lang="en-US"/>
              <a:t>Assessment  Requirements </a:t>
            </a:r>
            <a:endParaRPr/>
          </a:p>
        </p:txBody>
      </p:sp>
      <p:sp>
        <p:nvSpPr>
          <p:cNvPr id="229" name="Google Shape;229;p15"/>
          <p:cNvSpPr txBox="1">
            <a:spLocks noGrp="1"/>
          </p:cNvSpPr>
          <p:nvPr>
            <p:ph type="subTitle" idx="1"/>
          </p:nvPr>
        </p:nvSpPr>
        <p:spPr>
          <a:xfrm>
            <a:off x="4167963" y="808498"/>
            <a:ext cx="4890977" cy="354658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pPr>
            <a:r>
              <a:rPr lang="en-US" sz="1600" dirty="0"/>
              <a:t>Does not screen out people out of the coordinated entry process due to perceived barriers to</a:t>
            </a:r>
          </a:p>
          <a:p>
            <a:pPr marL="0" lvl="0" indent="0" algn="l" rtl="0">
              <a:lnSpc>
                <a:spcPct val="100000"/>
              </a:lnSpc>
              <a:spcBef>
                <a:spcPts val="0"/>
              </a:spcBef>
              <a:spcAft>
                <a:spcPts val="0"/>
              </a:spcAft>
              <a:buSzPts val="1400"/>
              <a:buNone/>
            </a:pPr>
            <a:endParaRPr lang="en-US" sz="1600" dirty="0"/>
          </a:p>
          <a:p>
            <a:pPr marL="0" lvl="0" indent="0" algn="l" rtl="0">
              <a:lnSpc>
                <a:spcPct val="100000"/>
              </a:lnSpc>
              <a:spcBef>
                <a:spcPts val="0"/>
              </a:spcBef>
              <a:spcAft>
                <a:spcPts val="0"/>
              </a:spcAft>
              <a:buSzPts val="1400"/>
              <a:buNone/>
            </a:pPr>
            <a:r>
              <a:rPr lang="en-US" sz="1600" dirty="0"/>
              <a:t>including, but not limited to</a:t>
            </a:r>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too little or no income</a:t>
            </a:r>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substance abuse</a:t>
            </a:r>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domestic violence history</a:t>
            </a:r>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resistance to receiving service</a:t>
            </a:r>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the type or extent of a disability</a:t>
            </a:r>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related services or supports that are needed</a:t>
            </a:r>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history of evictions or poor credit, lease violations or history of not being a leaseholder</a:t>
            </a:r>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criminal record</a:t>
            </a:r>
            <a:endParaRPr sz="1600" dirty="0"/>
          </a:p>
        </p:txBody>
      </p:sp>
      <p:pic>
        <p:nvPicPr>
          <p:cNvPr id="230" name="Google Shape;230;p15"/>
          <p:cNvPicPr preferRelativeResize="0"/>
          <p:nvPr/>
        </p:nvPicPr>
        <p:blipFill rotWithShape="1">
          <a:blip r:embed="rId3">
            <a:alphaModFix/>
          </a:blip>
          <a:srcRect/>
          <a:stretch/>
        </p:blipFill>
        <p:spPr>
          <a:xfrm>
            <a:off x="0" y="2"/>
            <a:ext cx="4047344" cy="51635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ftr" sz="quarter" idx="11"/>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E5052"/>
                </a:solidFill>
                <a:latin typeface="Arial"/>
                <a:ea typeface="Arial"/>
                <a:cs typeface="Arial"/>
                <a:sym typeface="Arial"/>
              </a:rPr>
              <a:t>© All rights reserved. No utilization or reproduction of this material is allowed without the written permission of CSH.</a:t>
            </a:r>
            <a:endParaRPr sz="1400" b="0" i="0" u="none" strike="noStrike" cap="none">
              <a:solidFill>
                <a:srgbClr val="000000"/>
              </a:solidFill>
              <a:latin typeface="Arial"/>
              <a:ea typeface="Arial"/>
              <a:cs typeface="Arial"/>
              <a:sym typeface="Arial"/>
            </a:endParaRPr>
          </a:p>
        </p:txBody>
      </p:sp>
      <p:pic>
        <p:nvPicPr>
          <p:cNvPr id="237" name="Google Shape;237;p16"/>
          <p:cNvPicPr preferRelativeResize="0"/>
          <p:nvPr/>
        </p:nvPicPr>
        <p:blipFill rotWithShape="1">
          <a:blip r:embed="rId3">
            <a:alphaModFix/>
          </a:blip>
          <a:srcRect/>
          <a:stretch/>
        </p:blipFill>
        <p:spPr>
          <a:xfrm>
            <a:off x="0" y="0"/>
            <a:ext cx="9144000" cy="5173194"/>
          </a:xfrm>
          <a:prstGeom prst="rect">
            <a:avLst/>
          </a:prstGeom>
          <a:noFill/>
          <a:ln w="22225" cap="flat" cmpd="sng">
            <a:solidFill>
              <a:schemeClr val="accent1"/>
            </a:solidFill>
            <a:prstDash val="solid"/>
            <a:round/>
            <a:headEnd type="none" w="sm" len="sm"/>
            <a:tailEnd type="none" w="sm" len="sm"/>
          </a:ln>
        </p:spPr>
      </p:pic>
      <p:sp>
        <p:nvSpPr>
          <p:cNvPr id="238" name="Google Shape;238;p16"/>
          <p:cNvSpPr/>
          <p:nvPr/>
        </p:nvSpPr>
        <p:spPr>
          <a:xfrm>
            <a:off x="5124893" y="1004341"/>
            <a:ext cx="2137143" cy="4139159"/>
          </a:xfrm>
          <a:prstGeom prst="rect">
            <a:avLst/>
          </a:prstGeom>
          <a:noFill/>
          <a:ln w="920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4" name="Google Shape;244;p17"/>
          <p:cNvSpPr txBox="1">
            <a:spLocks noGrp="1"/>
          </p:cNvSpPr>
          <p:nvPr>
            <p:ph type="body" idx="1"/>
          </p:nvPr>
        </p:nvSpPr>
        <p:spPr>
          <a:xfrm>
            <a:off x="-54244" y="1258735"/>
            <a:ext cx="9144000" cy="2937370"/>
          </a:xfrm>
          <a:prstGeom prst="rect">
            <a:avLst/>
          </a:prstGeom>
          <a:noFill/>
          <a:ln>
            <a:noFill/>
          </a:ln>
        </p:spPr>
        <p:txBody>
          <a:bodyPr spcFirstLastPara="1" wrap="square" lIns="91425" tIns="91425" rIns="91425" bIns="91425" anchor="t" anchorCtr="0">
            <a:noAutofit/>
          </a:bodyPr>
          <a:lstStyle/>
          <a:p>
            <a:pPr marL="139700" lvl="0" indent="0" algn="ctr" rtl="0">
              <a:lnSpc>
                <a:spcPct val="100000"/>
              </a:lnSpc>
              <a:spcBef>
                <a:spcPts val="0"/>
              </a:spcBef>
              <a:spcAft>
                <a:spcPts val="0"/>
              </a:spcAft>
              <a:buSzPts val="1800"/>
              <a:buNone/>
            </a:pPr>
            <a:r>
              <a:rPr lang="en-US" sz="3200" dirty="0"/>
              <a:t>Those with the </a:t>
            </a:r>
            <a:r>
              <a:rPr lang="en-US" sz="3200" b="1" dirty="0"/>
              <a:t>longest time homeless</a:t>
            </a:r>
          </a:p>
          <a:p>
            <a:pPr marL="139700" lvl="0" indent="0" algn="ctr" rtl="0">
              <a:lnSpc>
                <a:spcPct val="100000"/>
              </a:lnSpc>
              <a:spcBef>
                <a:spcPts val="0"/>
              </a:spcBef>
              <a:spcAft>
                <a:spcPts val="0"/>
              </a:spcAft>
              <a:buSzPts val="1800"/>
              <a:buNone/>
            </a:pPr>
            <a:r>
              <a:rPr lang="en-US" sz="3200" dirty="0"/>
              <a:t>&amp;</a:t>
            </a:r>
          </a:p>
          <a:p>
            <a:pPr marL="139700" lvl="0" indent="0" algn="ctr" rtl="0">
              <a:lnSpc>
                <a:spcPct val="100000"/>
              </a:lnSpc>
              <a:spcBef>
                <a:spcPts val="0"/>
              </a:spcBef>
              <a:spcAft>
                <a:spcPts val="0"/>
              </a:spcAft>
              <a:buSzPts val="1800"/>
              <a:buNone/>
            </a:pPr>
            <a:r>
              <a:rPr lang="en-US" sz="3200" dirty="0"/>
              <a:t>who have the </a:t>
            </a:r>
            <a:r>
              <a:rPr lang="en-US" sz="3200" b="1" dirty="0"/>
              <a:t>most severe service needs </a:t>
            </a:r>
            <a:r>
              <a:rPr lang="en-US" sz="3200" dirty="0"/>
              <a:t>within a community </a:t>
            </a:r>
          </a:p>
          <a:p>
            <a:pPr marL="139700" lvl="0" indent="0" algn="ctr" rtl="0">
              <a:lnSpc>
                <a:spcPct val="100000"/>
              </a:lnSpc>
              <a:spcBef>
                <a:spcPts val="0"/>
              </a:spcBef>
              <a:spcAft>
                <a:spcPts val="0"/>
              </a:spcAft>
              <a:buSzPts val="1800"/>
              <a:buNone/>
            </a:pPr>
            <a:r>
              <a:rPr lang="en-US" sz="3200" dirty="0"/>
              <a:t>are prioritized for PSH</a:t>
            </a:r>
          </a:p>
          <a:p>
            <a:pPr marL="139700" lvl="0" indent="0" algn="l" rtl="0">
              <a:lnSpc>
                <a:spcPct val="100000"/>
              </a:lnSpc>
              <a:spcBef>
                <a:spcPts val="0"/>
              </a:spcBef>
              <a:spcAft>
                <a:spcPts val="0"/>
              </a:spcAft>
              <a:buSzPts val="1800"/>
              <a:buNone/>
            </a:pPr>
            <a:endParaRPr lang="en-US" sz="2000" dirty="0"/>
          </a:p>
          <a:p>
            <a:pPr marL="139700" lvl="0" indent="0" algn="l" rtl="0">
              <a:lnSpc>
                <a:spcPct val="100000"/>
              </a:lnSpc>
              <a:spcBef>
                <a:spcPts val="0"/>
              </a:spcBef>
              <a:spcAft>
                <a:spcPts val="0"/>
              </a:spcAft>
              <a:buSzPts val="1800"/>
              <a:buNone/>
            </a:pPr>
            <a:endParaRPr lang="en-US" sz="2000" dirty="0"/>
          </a:p>
          <a:p>
            <a:pPr marL="139700" lvl="0" indent="0" algn="l" rtl="0">
              <a:lnSpc>
                <a:spcPct val="100000"/>
              </a:lnSpc>
              <a:spcBef>
                <a:spcPts val="0"/>
              </a:spcBef>
              <a:spcAft>
                <a:spcPts val="0"/>
              </a:spcAft>
              <a:buSzPts val="1800"/>
              <a:buNone/>
            </a:pPr>
            <a:endParaRPr lang="en-US"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8"/>
          <p:cNvSpPr txBox="1">
            <a:spLocks noGrp="1"/>
          </p:cNvSpPr>
          <p:nvPr>
            <p:ph type="title"/>
          </p:nvPr>
        </p:nvSpPr>
        <p:spPr>
          <a:xfrm>
            <a:off x="3480037" y="2"/>
            <a:ext cx="5376827" cy="53964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600"/>
              <a:buNone/>
            </a:pPr>
            <a:r>
              <a:rPr lang="en-US" dirty="0"/>
              <a:t>Prioritization  Requirements </a:t>
            </a:r>
            <a:endParaRPr dirty="0"/>
          </a:p>
        </p:txBody>
      </p:sp>
      <p:sp>
        <p:nvSpPr>
          <p:cNvPr id="250" name="Google Shape;250;p18"/>
          <p:cNvSpPr txBox="1">
            <a:spLocks noGrp="1"/>
          </p:cNvSpPr>
          <p:nvPr>
            <p:ph type="subTitle" idx="1"/>
          </p:nvPr>
        </p:nvSpPr>
        <p:spPr>
          <a:xfrm>
            <a:off x="2714625" y="539647"/>
            <a:ext cx="6475227" cy="3546584"/>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1400"/>
              <a:buFont typeface="Wingdings" panose="05000000000000000000" pitchFamily="2" charset="2"/>
              <a:buChar char="ü"/>
            </a:pPr>
            <a:r>
              <a:rPr lang="en-US" sz="2000" dirty="0" err="1"/>
              <a:t>CoC</a:t>
            </a:r>
            <a:r>
              <a:rPr lang="en-US" sz="2000" dirty="0"/>
              <a:t> uses the CE process to prioritize homeless persons </a:t>
            </a:r>
          </a:p>
          <a:p>
            <a:pPr marL="342900" lvl="0" indent="-342900" algn="l" rtl="0">
              <a:lnSpc>
                <a:spcPct val="100000"/>
              </a:lnSpc>
              <a:spcBef>
                <a:spcPts val="0"/>
              </a:spcBef>
              <a:spcAft>
                <a:spcPts val="0"/>
              </a:spcAft>
              <a:buSzPts val="1400"/>
              <a:buFont typeface="Wingdings" panose="05000000000000000000" pitchFamily="2" charset="2"/>
              <a:buChar char="ü"/>
            </a:pPr>
            <a:r>
              <a:rPr lang="en-US" sz="2000" dirty="0"/>
              <a:t>Prioritization is based on a specific and definable set of criteria that are documented, made publicly available and applied consistently throughout the </a:t>
            </a:r>
            <a:r>
              <a:rPr lang="en-US" sz="2000" dirty="0" err="1"/>
              <a:t>CoC</a:t>
            </a:r>
            <a:r>
              <a:rPr lang="en-US" sz="2000" dirty="0"/>
              <a:t> for all populations</a:t>
            </a:r>
            <a:endParaRPr sz="2000" dirty="0"/>
          </a:p>
          <a:p>
            <a:pPr marL="342900" lvl="0" indent="-342900" algn="l" rtl="0">
              <a:lnSpc>
                <a:spcPct val="100000"/>
              </a:lnSpc>
              <a:spcBef>
                <a:spcPts val="0"/>
              </a:spcBef>
              <a:spcAft>
                <a:spcPts val="0"/>
              </a:spcAft>
              <a:buSzPts val="1400"/>
              <a:buFont typeface="Wingdings" panose="05000000000000000000" pitchFamily="2" charset="2"/>
              <a:buChar char="ü"/>
            </a:pPr>
            <a:r>
              <a:rPr lang="en-US" sz="2000" dirty="0" err="1"/>
              <a:t>CoC’s</a:t>
            </a:r>
            <a:r>
              <a:rPr lang="en-US" sz="2000" dirty="0"/>
              <a:t> written policies and procedures include the factors and assessment information with which prioritization decisions are made.</a:t>
            </a:r>
            <a:endParaRPr sz="2000" dirty="0"/>
          </a:p>
          <a:p>
            <a:pPr marL="342900" lvl="0" indent="-342900" algn="l" rtl="0">
              <a:lnSpc>
                <a:spcPct val="100000"/>
              </a:lnSpc>
              <a:spcBef>
                <a:spcPts val="0"/>
              </a:spcBef>
              <a:spcAft>
                <a:spcPts val="0"/>
              </a:spcAft>
              <a:buSzPts val="1400"/>
              <a:buFont typeface="Wingdings" panose="05000000000000000000" pitchFamily="2" charset="2"/>
              <a:buChar char="ü"/>
            </a:pPr>
            <a:r>
              <a:rPr lang="en-US" sz="2000" dirty="0" err="1"/>
              <a:t>CoC’s</a:t>
            </a:r>
            <a:r>
              <a:rPr lang="en-US" sz="2000" dirty="0"/>
              <a:t> prioritization policies and procedures are consistent with </a:t>
            </a:r>
            <a:r>
              <a:rPr lang="en-US" sz="2000" dirty="0" err="1"/>
              <a:t>CoC</a:t>
            </a:r>
            <a:r>
              <a:rPr lang="en-US" sz="2000" dirty="0"/>
              <a:t> and ESG written standards under 24 CFR 578(a)(9) and 24 CFR 576.4. </a:t>
            </a:r>
            <a:endParaRPr sz="2000" dirty="0"/>
          </a:p>
        </p:txBody>
      </p:sp>
      <p:pic>
        <p:nvPicPr>
          <p:cNvPr id="251" name="Google Shape;251;p18"/>
          <p:cNvPicPr preferRelativeResize="0"/>
          <p:nvPr/>
        </p:nvPicPr>
        <p:blipFill rotWithShape="1">
          <a:blip r:embed="rId3">
            <a:alphaModFix/>
          </a:blip>
          <a:srcRect/>
          <a:stretch/>
        </p:blipFill>
        <p:spPr>
          <a:xfrm>
            <a:off x="0" y="2"/>
            <a:ext cx="2714625" cy="51434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
          <p:cNvSpPr txBox="1">
            <a:spLocks noGrp="1"/>
          </p:cNvSpPr>
          <p:nvPr>
            <p:ph type="title"/>
          </p:nvPr>
        </p:nvSpPr>
        <p:spPr>
          <a:xfrm>
            <a:off x="4485966" y="330140"/>
            <a:ext cx="3475986" cy="69063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2400"/>
              <a:buFont typeface="Arial"/>
              <a:buNone/>
            </a:pPr>
            <a:r>
              <a:rPr lang="en-US" sz="4000" dirty="0"/>
              <a:t>Introductions</a:t>
            </a:r>
            <a:endParaRPr sz="4000" dirty="0"/>
          </a:p>
        </p:txBody>
      </p:sp>
      <p:sp>
        <p:nvSpPr>
          <p:cNvPr id="118" name="Google Shape;118;p2"/>
          <p:cNvSpPr txBox="1">
            <a:spLocks noGrp="1"/>
          </p:cNvSpPr>
          <p:nvPr>
            <p:ph idx="1"/>
          </p:nvPr>
        </p:nvSpPr>
        <p:spPr>
          <a:xfrm>
            <a:off x="4138885" y="1430752"/>
            <a:ext cx="4659944" cy="32538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1200"/>
              </a:spcBef>
              <a:spcAft>
                <a:spcPts val="0"/>
              </a:spcAft>
              <a:buClr>
                <a:schemeClr val="accent1"/>
              </a:buClr>
              <a:buSzPts val="1800"/>
              <a:buFont typeface="Noto Sans Symbols"/>
              <a:buNone/>
            </a:pPr>
            <a:r>
              <a:rPr lang="en-US" sz="2200" b="0" i="0" u="none" strike="noStrike" cap="none" dirty="0">
                <a:latin typeface="Arial"/>
                <a:ea typeface="Arial"/>
                <a:cs typeface="Arial"/>
                <a:sym typeface="Arial"/>
              </a:rPr>
              <a:t>-Your Name, Preferred Pronouns, Organization</a:t>
            </a:r>
            <a:r>
              <a:rPr lang="en-US" sz="1900" dirty="0">
                <a:sym typeface="Arial"/>
              </a:rPr>
              <a:t>, </a:t>
            </a:r>
            <a:r>
              <a:rPr lang="en-US" sz="2200" b="0" i="0" u="none" strike="noStrike" cap="none" dirty="0">
                <a:latin typeface="Arial"/>
                <a:ea typeface="Arial"/>
                <a:cs typeface="Arial"/>
                <a:sym typeface="Arial"/>
              </a:rPr>
              <a:t>Years working to end homelessness</a:t>
            </a:r>
          </a:p>
          <a:p>
            <a:pPr marL="0" lvl="0" indent="0" algn="l" rtl="0">
              <a:lnSpc>
                <a:spcPct val="90000"/>
              </a:lnSpc>
              <a:spcBef>
                <a:spcPts val="1200"/>
              </a:spcBef>
              <a:spcAft>
                <a:spcPts val="0"/>
              </a:spcAft>
              <a:buClr>
                <a:schemeClr val="accent1"/>
              </a:buClr>
              <a:buSzPts val="1800"/>
              <a:buFont typeface="Noto Sans Symbols"/>
              <a:buNone/>
            </a:pPr>
            <a:r>
              <a:rPr lang="en-US" sz="2200" dirty="0">
                <a:latin typeface="Arial"/>
                <a:cs typeface="Arial"/>
                <a:sym typeface="Arial"/>
              </a:rPr>
              <a:t>-Pick one and answer:</a:t>
            </a:r>
            <a:endParaRPr lang="en-US" sz="2200" dirty="0"/>
          </a:p>
          <a:p>
            <a:pPr lvl="1"/>
            <a:r>
              <a:rPr lang="en-US" sz="1500" dirty="0"/>
              <a:t>What do you think Coordinated Entry is designed to do?</a:t>
            </a:r>
          </a:p>
          <a:p>
            <a:pPr lvl="1"/>
            <a:r>
              <a:rPr lang="en-US" sz="1500" dirty="0"/>
              <a:t>Do you have any concerns about Coordinated Entry?</a:t>
            </a:r>
          </a:p>
          <a:p>
            <a:pPr lvl="1"/>
            <a:r>
              <a:rPr lang="en-US" sz="1500" dirty="0"/>
              <a:t>What scares you most about Coordinated Entry?</a:t>
            </a:r>
          </a:p>
          <a:p>
            <a:pPr marL="0" lvl="0" indent="0" algn="l" rtl="0">
              <a:lnSpc>
                <a:spcPct val="90000"/>
              </a:lnSpc>
              <a:spcBef>
                <a:spcPts val="1200"/>
              </a:spcBef>
              <a:spcAft>
                <a:spcPts val="0"/>
              </a:spcAft>
              <a:buClr>
                <a:schemeClr val="accent1"/>
              </a:buClr>
              <a:buSzPts val="1800"/>
              <a:buFont typeface="Noto Sans Symbols"/>
              <a:buNone/>
            </a:pPr>
            <a:endParaRPr sz="2400" b="0" i="0" u="none" strike="noStrike" cap="none" dirty="0">
              <a:latin typeface="Arial"/>
              <a:ea typeface="Arial"/>
              <a:cs typeface="Arial"/>
              <a:sym typeface="Arial"/>
            </a:endParaRPr>
          </a:p>
          <a:p>
            <a:pPr marL="0" lvl="0" indent="0" algn="l" rtl="0">
              <a:lnSpc>
                <a:spcPct val="90000"/>
              </a:lnSpc>
              <a:spcBef>
                <a:spcPts val="1200"/>
              </a:spcBef>
              <a:spcAft>
                <a:spcPts val="0"/>
              </a:spcAft>
              <a:buClr>
                <a:schemeClr val="accent1"/>
              </a:buClr>
              <a:buSzPts val="1800"/>
              <a:buFont typeface="Noto Sans Symbols"/>
              <a:buNone/>
            </a:pPr>
            <a:endParaRPr sz="1800" b="0" i="0" u="none" strike="noStrike" cap="none" dirty="0">
              <a:latin typeface="Arial"/>
              <a:ea typeface="Arial"/>
              <a:cs typeface="Arial"/>
              <a:sym typeface="Arial"/>
            </a:endParaRPr>
          </a:p>
          <a:p>
            <a:pPr marL="0" lvl="0" indent="0" algn="l" rtl="0">
              <a:lnSpc>
                <a:spcPct val="90000"/>
              </a:lnSpc>
              <a:spcBef>
                <a:spcPts val="1200"/>
              </a:spcBef>
              <a:spcAft>
                <a:spcPts val="0"/>
              </a:spcAft>
              <a:buClr>
                <a:schemeClr val="accent1"/>
              </a:buClr>
              <a:buSzPts val="1800"/>
              <a:buFont typeface="Noto Sans Symbols"/>
              <a:buNone/>
            </a:pPr>
            <a:endParaRPr sz="1800" b="0" i="0" u="none" strike="noStrike" cap="none" dirty="0">
              <a:latin typeface="Arial"/>
              <a:ea typeface="Arial"/>
              <a:cs typeface="Arial"/>
              <a:sym typeface="Arial"/>
            </a:endParaRPr>
          </a:p>
        </p:txBody>
      </p:sp>
      <p:pic>
        <p:nvPicPr>
          <p:cNvPr id="119" name="Google Shape;119;p2" descr="What is Your Name? – Mandarin Chinese 普通话 – Zoë-Marie Beesley"/>
          <p:cNvPicPr preferRelativeResize="0"/>
          <p:nvPr/>
        </p:nvPicPr>
        <p:blipFill rotWithShape="1">
          <a:blip r:embed="rId3">
            <a:alphaModFix/>
            <a:biLevel thresh="75000"/>
          </a:blip>
          <a:srcRect/>
          <a:stretch/>
        </p:blipFill>
        <p:spPr>
          <a:xfrm>
            <a:off x="157617" y="822655"/>
            <a:ext cx="3690483" cy="29216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9"/>
          <p:cNvSpPr txBox="1">
            <a:spLocks noGrp="1"/>
          </p:cNvSpPr>
          <p:nvPr>
            <p:ph type="title"/>
          </p:nvPr>
        </p:nvSpPr>
        <p:spPr>
          <a:xfrm>
            <a:off x="3001628" y="128116"/>
            <a:ext cx="5376827" cy="53964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600"/>
              <a:buNone/>
            </a:pPr>
            <a:r>
              <a:rPr lang="en-US" dirty="0"/>
              <a:t>Prioritization  Recommended</a:t>
            </a:r>
            <a:endParaRPr dirty="0"/>
          </a:p>
        </p:txBody>
      </p:sp>
      <p:sp>
        <p:nvSpPr>
          <p:cNvPr id="257" name="Google Shape;257;p19"/>
          <p:cNvSpPr txBox="1">
            <a:spLocks noGrp="1"/>
          </p:cNvSpPr>
          <p:nvPr>
            <p:ph type="subTitle" idx="1"/>
          </p:nvPr>
        </p:nvSpPr>
        <p:spPr>
          <a:xfrm>
            <a:off x="2714625" y="667761"/>
            <a:ext cx="6556966" cy="42452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1800" dirty="0" err="1"/>
              <a:t>CoC</a:t>
            </a:r>
            <a:r>
              <a:rPr lang="en-US" sz="1800" dirty="0"/>
              <a:t> uses any combination of the following factors to prioritize homeless persons:</a:t>
            </a:r>
          </a:p>
          <a:p>
            <a:pPr marL="0" lvl="0" indent="0" algn="l" rtl="0">
              <a:lnSpc>
                <a:spcPct val="100000"/>
              </a:lnSpc>
              <a:spcBef>
                <a:spcPts val="0"/>
              </a:spcBef>
              <a:spcAft>
                <a:spcPts val="0"/>
              </a:spcAft>
              <a:buSzPts val="1400"/>
              <a:buNone/>
            </a:pPr>
            <a:endParaRPr sz="1800" dirty="0"/>
          </a:p>
          <a:p>
            <a:pPr marL="342900" lvl="1" indent="0" algn="l"/>
            <a:r>
              <a:rPr lang="en-US" sz="1600" dirty="0"/>
              <a:t>• Significant challenges or functional impairments, including physical, mental, developmental, or behavioral health challenges, which require a significant level of support in order to maintain permanent housing.</a:t>
            </a:r>
          </a:p>
          <a:p>
            <a:pPr marL="342900" lvl="1" indent="0" algn="l"/>
            <a:r>
              <a:rPr lang="en-US" sz="1600" dirty="0"/>
              <a:t>• High utilization of crisis or emergency services to meet basic needs. </a:t>
            </a:r>
            <a:endParaRPr sz="1600" dirty="0"/>
          </a:p>
          <a:p>
            <a:pPr marL="342900" lvl="1" indent="0" algn="l"/>
            <a:r>
              <a:rPr lang="en-US" sz="1600" dirty="0"/>
              <a:t>• Extent to which persons, especially youth and children, are unsheltered.</a:t>
            </a:r>
            <a:endParaRPr sz="1600" dirty="0"/>
          </a:p>
          <a:p>
            <a:pPr marL="342900" lvl="1" indent="0" algn="l"/>
            <a:r>
              <a:rPr lang="en-US" sz="1600" dirty="0"/>
              <a:t>• Vulnerability to illness or death. </a:t>
            </a:r>
            <a:endParaRPr sz="1600" dirty="0"/>
          </a:p>
          <a:p>
            <a:pPr marL="342900" lvl="1" indent="0" algn="l"/>
            <a:r>
              <a:rPr lang="en-US" sz="1600" dirty="0"/>
              <a:t>• Risk of continued homelessness. </a:t>
            </a:r>
            <a:endParaRPr sz="1600" dirty="0"/>
          </a:p>
          <a:p>
            <a:pPr marL="342900" lvl="1" indent="0" algn="l"/>
            <a:r>
              <a:rPr lang="en-US" sz="1600" dirty="0"/>
              <a:t>• Vulnerability to victimization, including physical assault, trafficking, or sex work</a:t>
            </a:r>
            <a:endParaRPr sz="1600" dirty="0"/>
          </a:p>
        </p:txBody>
      </p:sp>
      <p:pic>
        <p:nvPicPr>
          <p:cNvPr id="258" name="Google Shape;258;p19"/>
          <p:cNvPicPr preferRelativeResize="0"/>
          <p:nvPr/>
        </p:nvPicPr>
        <p:blipFill rotWithShape="1">
          <a:blip r:embed="rId3">
            <a:alphaModFix/>
          </a:blip>
          <a:srcRect/>
          <a:stretch/>
        </p:blipFill>
        <p:spPr>
          <a:xfrm>
            <a:off x="0" y="2"/>
            <a:ext cx="2714625" cy="51434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4" name="Google Shape;264;p20"/>
          <p:cNvPicPr preferRelativeResize="0"/>
          <p:nvPr/>
        </p:nvPicPr>
        <p:blipFill rotWithShape="1">
          <a:blip r:embed="rId3">
            <a:alphaModFix/>
          </a:blip>
          <a:srcRect/>
          <a:stretch/>
        </p:blipFill>
        <p:spPr>
          <a:xfrm>
            <a:off x="-1052623" y="0"/>
            <a:ext cx="11132288" cy="5379659"/>
          </a:xfrm>
          <a:prstGeom prst="rect">
            <a:avLst/>
          </a:prstGeom>
          <a:noFill/>
          <a:ln>
            <a:noFill/>
          </a:ln>
        </p:spPr>
      </p:pic>
      <p:sp>
        <p:nvSpPr>
          <p:cNvPr id="263" name="Google Shape;263;p20"/>
          <p:cNvSpPr txBox="1">
            <a:spLocks noGrp="1"/>
          </p:cNvSpPr>
          <p:nvPr>
            <p:ph type="ftr" sz="quarter" idx="11"/>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E5052"/>
              </a:solidFill>
              <a:latin typeface="Arial"/>
              <a:ea typeface="Arial"/>
              <a:cs typeface="Arial"/>
              <a:sym typeface="Arial"/>
            </a:endParaRPr>
          </a:p>
        </p:txBody>
      </p:sp>
      <p:pic>
        <p:nvPicPr>
          <p:cNvPr id="265" name="Google Shape;265;p20"/>
          <p:cNvPicPr preferRelativeResize="0"/>
          <p:nvPr/>
        </p:nvPicPr>
        <p:blipFill rotWithShape="1">
          <a:blip r:embed="rId4">
            <a:alphaModFix/>
          </a:blip>
          <a:srcRect/>
          <a:stretch/>
        </p:blipFill>
        <p:spPr>
          <a:xfrm>
            <a:off x="1413431" y="0"/>
            <a:ext cx="7595741" cy="79121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2" name="Google Shape;272;p21"/>
          <p:cNvPicPr preferRelativeResize="0"/>
          <p:nvPr/>
        </p:nvPicPr>
        <p:blipFill rotWithShape="1">
          <a:blip r:embed="rId3">
            <a:alphaModFix/>
          </a:blip>
          <a:srcRect/>
          <a:stretch/>
        </p:blipFill>
        <p:spPr>
          <a:xfrm>
            <a:off x="0" y="0"/>
            <a:ext cx="9144000" cy="5173194"/>
          </a:xfrm>
          <a:prstGeom prst="rect">
            <a:avLst/>
          </a:prstGeom>
          <a:noFill/>
          <a:ln w="22225" cap="flat" cmpd="sng">
            <a:solidFill>
              <a:schemeClr val="accent1"/>
            </a:solidFill>
            <a:prstDash val="solid"/>
            <a:round/>
            <a:headEnd type="none" w="sm" len="sm"/>
            <a:tailEnd type="none" w="sm" len="sm"/>
          </a:ln>
        </p:spPr>
      </p:pic>
      <p:sp>
        <p:nvSpPr>
          <p:cNvPr id="273" name="Google Shape;273;p21"/>
          <p:cNvSpPr/>
          <p:nvPr/>
        </p:nvSpPr>
        <p:spPr>
          <a:xfrm>
            <a:off x="7230141" y="1034322"/>
            <a:ext cx="1562986" cy="4109178"/>
          </a:xfrm>
          <a:prstGeom prst="rect">
            <a:avLst/>
          </a:prstGeom>
          <a:noFill/>
          <a:ln w="920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2"/>
          <p:cNvSpPr txBox="1">
            <a:spLocks noGrp="1"/>
          </p:cNvSpPr>
          <p:nvPr>
            <p:ph type="title"/>
          </p:nvPr>
        </p:nvSpPr>
        <p:spPr>
          <a:xfrm>
            <a:off x="3347447" y="0"/>
            <a:ext cx="5376827" cy="53964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600"/>
              <a:buNone/>
            </a:pPr>
            <a:r>
              <a:rPr lang="en-US" dirty="0"/>
              <a:t>Referral Requirements</a:t>
            </a:r>
            <a:endParaRPr dirty="0"/>
          </a:p>
        </p:txBody>
      </p:sp>
      <p:sp>
        <p:nvSpPr>
          <p:cNvPr id="279" name="Google Shape;279;p22"/>
          <p:cNvSpPr txBox="1">
            <a:spLocks noGrp="1"/>
          </p:cNvSpPr>
          <p:nvPr>
            <p:ph type="subTitle" idx="1"/>
          </p:nvPr>
        </p:nvSpPr>
        <p:spPr>
          <a:xfrm>
            <a:off x="2519916" y="539644"/>
            <a:ext cx="6730410" cy="3846375"/>
          </a:xfrm>
          <a:prstGeom prst="rect">
            <a:avLst/>
          </a:prstGeom>
          <a:noFill/>
          <a:ln>
            <a:noFill/>
          </a:ln>
        </p:spPr>
        <p:txBody>
          <a:bodyPr spcFirstLastPara="1" wrap="square" lIns="91425" tIns="91425" rIns="91425" bIns="91425" anchor="t" anchorCtr="0">
            <a:noAutofit/>
          </a:bodyPr>
          <a:lstStyle/>
          <a:p>
            <a:pPr marL="285750" lvl="0" indent="-285750" algn="l" rtl="0">
              <a:lnSpc>
                <a:spcPct val="100000"/>
              </a:lnSpc>
              <a:spcBef>
                <a:spcPts val="0"/>
              </a:spcBef>
              <a:spcAft>
                <a:spcPts val="0"/>
              </a:spcAft>
              <a:buSzPts val="1400"/>
              <a:buFont typeface="Wingdings" panose="05000000000000000000" pitchFamily="2" charset="2"/>
              <a:buChar char="ü"/>
            </a:pPr>
            <a:r>
              <a:rPr lang="en-US" sz="1800" dirty="0" err="1"/>
              <a:t>CoC’s</a:t>
            </a:r>
            <a:r>
              <a:rPr lang="en-US" sz="1800" dirty="0"/>
              <a:t> CE process includes uniform and coordinated referral process for all beds, units, and services HUD Coordinated Entry Notice: Section II.B.3</a:t>
            </a:r>
            <a:endParaRPr sz="1800" dirty="0"/>
          </a:p>
          <a:p>
            <a:pPr marL="285750" lvl="0" indent="-285750" algn="l" rtl="0">
              <a:lnSpc>
                <a:spcPct val="100000"/>
              </a:lnSpc>
              <a:spcBef>
                <a:spcPts val="0"/>
              </a:spcBef>
              <a:spcAft>
                <a:spcPts val="0"/>
              </a:spcAft>
              <a:buSzPts val="1400"/>
              <a:buFont typeface="Wingdings" panose="05000000000000000000" pitchFamily="2" charset="2"/>
              <a:buChar char="ü"/>
            </a:pPr>
            <a:endParaRPr sz="1800" dirty="0"/>
          </a:p>
          <a:p>
            <a:pPr marL="285750" lvl="0" indent="-285750" algn="l" rtl="0">
              <a:lnSpc>
                <a:spcPct val="100000"/>
              </a:lnSpc>
              <a:spcBef>
                <a:spcPts val="0"/>
              </a:spcBef>
              <a:spcAft>
                <a:spcPts val="0"/>
              </a:spcAft>
              <a:buSzPts val="1400"/>
              <a:buFont typeface="Wingdings" panose="05000000000000000000" pitchFamily="2" charset="2"/>
              <a:buChar char="ü"/>
            </a:pPr>
            <a:r>
              <a:rPr lang="en-US" sz="1800" dirty="0" err="1"/>
              <a:t>CoC</a:t>
            </a:r>
            <a:r>
              <a:rPr lang="en-US" sz="1800" dirty="0"/>
              <a:t> and projects participating in the coordinated entry process do not screen out based on perceived barriers related to housing or services.</a:t>
            </a:r>
            <a:endParaRPr sz="1800" dirty="0"/>
          </a:p>
          <a:p>
            <a:pPr marL="285750" lvl="0" indent="-285750" algn="l" rtl="0">
              <a:lnSpc>
                <a:spcPct val="100000"/>
              </a:lnSpc>
              <a:spcBef>
                <a:spcPts val="0"/>
              </a:spcBef>
              <a:spcAft>
                <a:spcPts val="0"/>
              </a:spcAft>
              <a:buSzPts val="1400"/>
              <a:buFont typeface="Wingdings" panose="05000000000000000000" pitchFamily="2" charset="2"/>
              <a:buChar char="ü"/>
            </a:pPr>
            <a:endParaRPr sz="1800" dirty="0"/>
          </a:p>
          <a:p>
            <a:pPr marL="285750" lvl="0" indent="-285750" algn="l" rtl="0">
              <a:lnSpc>
                <a:spcPct val="100000"/>
              </a:lnSpc>
              <a:spcBef>
                <a:spcPts val="0"/>
              </a:spcBef>
              <a:spcAft>
                <a:spcPts val="0"/>
              </a:spcAft>
              <a:buSzPts val="1400"/>
              <a:buFont typeface="Wingdings" panose="05000000000000000000" pitchFamily="2" charset="2"/>
              <a:buChar char="ü"/>
            </a:pPr>
            <a:r>
              <a:rPr lang="en-US" sz="1800" dirty="0" err="1"/>
              <a:t>CoC</a:t>
            </a:r>
            <a:r>
              <a:rPr lang="en-US" sz="1800" dirty="0"/>
              <a:t>- and ESG-program recipients and </a:t>
            </a:r>
            <a:r>
              <a:rPr lang="en-US" sz="1800" dirty="0" err="1"/>
              <a:t>subrecipients</a:t>
            </a:r>
            <a:r>
              <a:rPr lang="en-US" sz="1800" dirty="0"/>
              <a:t> use the coordinated entry process as the only referral source from which to consider filling vacancies in housing and/or services funded by </a:t>
            </a:r>
            <a:r>
              <a:rPr lang="en-US" sz="1800" dirty="0" err="1"/>
              <a:t>CoC</a:t>
            </a:r>
            <a:r>
              <a:rPr lang="en-US" sz="1800" dirty="0"/>
              <a:t> and ESG programs</a:t>
            </a:r>
            <a:r>
              <a:rPr lang="en-US" sz="2000" dirty="0"/>
              <a:t>.</a:t>
            </a:r>
            <a:endParaRPr sz="2000" dirty="0"/>
          </a:p>
        </p:txBody>
      </p:sp>
      <p:pic>
        <p:nvPicPr>
          <p:cNvPr id="280" name="Google Shape;280;p22"/>
          <p:cNvPicPr preferRelativeResize="0"/>
          <p:nvPr/>
        </p:nvPicPr>
        <p:blipFill rotWithShape="1">
          <a:blip r:embed="rId3">
            <a:alphaModFix/>
          </a:blip>
          <a:srcRect/>
          <a:stretch/>
        </p:blipFill>
        <p:spPr>
          <a:xfrm>
            <a:off x="0" y="0"/>
            <a:ext cx="2383436" cy="525248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sp>
        <p:nvSpPr>
          <p:cNvPr id="285" name="Google Shape;285;p11"/>
          <p:cNvSpPr txBox="1">
            <a:spLocks noGrp="1"/>
          </p:cNvSpPr>
          <p:nvPr>
            <p:ph type="ftr" sz="quarter" idx="11"/>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nvGrpSpPr>
          <p:cNvPr id="286" name="Google Shape;286;p11"/>
          <p:cNvGrpSpPr/>
          <p:nvPr/>
        </p:nvGrpSpPr>
        <p:grpSpPr>
          <a:xfrm>
            <a:off x="178283" y="696967"/>
            <a:ext cx="8762267" cy="4085439"/>
            <a:chOff x="2113" y="0"/>
            <a:chExt cx="8762267" cy="4085439"/>
          </a:xfrm>
        </p:grpSpPr>
        <p:sp>
          <p:nvSpPr>
            <p:cNvPr id="287" name="Google Shape;287;p11"/>
            <p:cNvSpPr/>
            <p:nvPr/>
          </p:nvSpPr>
          <p:spPr>
            <a:xfrm>
              <a:off x="2113" y="0"/>
              <a:ext cx="2073909" cy="4085439"/>
            </a:xfrm>
            <a:prstGeom prst="roundRect">
              <a:avLst>
                <a:gd name="adj" fmla="val 10000"/>
              </a:avLst>
            </a:prstGeom>
            <a:gradFill>
              <a:gsLst>
                <a:gs pos="0">
                  <a:srgbClr val="ECECEC"/>
                </a:gs>
                <a:gs pos="100000">
                  <a:srgbClr val="F6F6F6"/>
                </a:gs>
              </a:gsLst>
              <a:lin ang="162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11"/>
            <p:cNvSpPr txBox="1"/>
            <p:nvPr/>
          </p:nvSpPr>
          <p:spPr>
            <a:xfrm>
              <a:off x="2113" y="0"/>
              <a:ext cx="2073909" cy="12256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Access</a:t>
              </a:r>
              <a:endParaRPr sz="2400" b="1" i="0" u="none" strike="noStrike" cap="none">
                <a:solidFill>
                  <a:srgbClr val="000000"/>
                </a:solidFill>
                <a:latin typeface="Arial"/>
                <a:ea typeface="Arial"/>
                <a:cs typeface="Arial"/>
                <a:sym typeface="Arial"/>
              </a:endParaRPr>
            </a:p>
          </p:txBody>
        </p:sp>
        <p:sp>
          <p:nvSpPr>
            <p:cNvPr id="289" name="Google Shape;289;p11"/>
            <p:cNvSpPr/>
            <p:nvPr/>
          </p:nvSpPr>
          <p:spPr>
            <a:xfrm>
              <a:off x="209504" y="986121"/>
              <a:ext cx="1659127" cy="595161"/>
            </a:xfrm>
            <a:prstGeom prst="roundRect">
              <a:avLst>
                <a:gd name="adj" fmla="val 10000"/>
              </a:avLst>
            </a:prstGeom>
            <a:gradFill>
              <a:gsLst>
                <a:gs pos="0">
                  <a:srgbClr val="B8B8B8"/>
                </a:gs>
                <a:gs pos="100000">
                  <a:srgbClr val="DFDFDF"/>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1"/>
            <p:cNvSpPr txBox="1"/>
            <p:nvPr/>
          </p:nvSpPr>
          <p:spPr>
            <a:xfrm>
              <a:off x="226936" y="1003553"/>
              <a:ext cx="1624263" cy="560297"/>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Front Doors</a:t>
              </a:r>
              <a:endParaRPr sz="1400" b="0" i="0" u="none" strike="noStrike" cap="none">
                <a:solidFill>
                  <a:srgbClr val="000000"/>
                </a:solidFill>
                <a:latin typeface="Arial"/>
                <a:ea typeface="Arial"/>
                <a:cs typeface="Arial"/>
                <a:sym typeface="Arial"/>
              </a:endParaRPr>
            </a:p>
          </p:txBody>
        </p:sp>
        <p:sp>
          <p:nvSpPr>
            <p:cNvPr id="291" name="Google Shape;291;p11"/>
            <p:cNvSpPr/>
            <p:nvPr/>
          </p:nvSpPr>
          <p:spPr>
            <a:xfrm>
              <a:off x="209504" y="1672846"/>
              <a:ext cx="1659127" cy="595161"/>
            </a:xfrm>
            <a:prstGeom prst="roundRect">
              <a:avLst>
                <a:gd name="adj" fmla="val 10000"/>
              </a:avLst>
            </a:prstGeom>
            <a:gradFill>
              <a:gsLst>
                <a:gs pos="0">
                  <a:srgbClr val="BABABA"/>
                </a:gs>
                <a:gs pos="100000">
                  <a:srgbClr val="E0E0E0"/>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1"/>
            <p:cNvSpPr txBox="1"/>
            <p:nvPr/>
          </p:nvSpPr>
          <p:spPr>
            <a:xfrm>
              <a:off x="226936" y="1690278"/>
              <a:ext cx="1624263" cy="560297"/>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Coordinated Outreach</a:t>
              </a:r>
              <a:endParaRPr sz="1400" b="0" i="0" u="none" strike="noStrike" cap="none">
                <a:solidFill>
                  <a:srgbClr val="000000"/>
                </a:solidFill>
                <a:latin typeface="Arial"/>
                <a:ea typeface="Arial"/>
                <a:cs typeface="Arial"/>
                <a:sym typeface="Arial"/>
              </a:endParaRPr>
            </a:p>
          </p:txBody>
        </p:sp>
        <p:sp>
          <p:nvSpPr>
            <p:cNvPr id="293" name="Google Shape;293;p11"/>
            <p:cNvSpPr/>
            <p:nvPr/>
          </p:nvSpPr>
          <p:spPr>
            <a:xfrm>
              <a:off x="209504" y="2359571"/>
              <a:ext cx="1659127" cy="595161"/>
            </a:xfrm>
            <a:prstGeom prst="roundRect">
              <a:avLst>
                <a:gd name="adj" fmla="val 10000"/>
              </a:avLst>
            </a:prstGeom>
            <a:gradFill>
              <a:gsLst>
                <a:gs pos="0">
                  <a:srgbClr val="BDBDBD"/>
                </a:gs>
                <a:gs pos="100000">
                  <a:srgbClr val="E1E1E1"/>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1"/>
            <p:cNvSpPr txBox="1"/>
            <p:nvPr/>
          </p:nvSpPr>
          <p:spPr>
            <a:xfrm>
              <a:off x="226936" y="2377003"/>
              <a:ext cx="1624263" cy="560297"/>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Call Center</a:t>
              </a:r>
              <a:endParaRPr sz="1400" b="0" i="0" u="none" strike="noStrike" cap="none">
                <a:solidFill>
                  <a:srgbClr val="000000"/>
                </a:solidFill>
                <a:latin typeface="Arial"/>
                <a:ea typeface="Arial"/>
                <a:cs typeface="Arial"/>
                <a:sym typeface="Arial"/>
              </a:endParaRPr>
            </a:p>
          </p:txBody>
        </p:sp>
        <p:sp>
          <p:nvSpPr>
            <p:cNvPr id="295" name="Google Shape;295;p11"/>
            <p:cNvSpPr/>
            <p:nvPr/>
          </p:nvSpPr>
          <p:spPr>
            <a:xfrm>
              <a:off x="209504" y="3046296"/>
              <a:ext cx="1659127" cy="595161"/>
            </a:xfrm>
            <a:prstGeom prst="roundRect">
              <a:avLst>
                <a:gd name="adj" fmla="val 10000"/>
              </a:avLst>
            </a:prstGeom>
            <a:gradFill>
              <a:gsLst>
                <a:gs pos="0">
                  <a:srgbClr val="BFBFBF"/>
                </a:gs>
                <a:gs pos="100000">
                  <a:srgbClr val="E2E2E2"/>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1"/>
            <p:cNvSpPr txBox="1"/>
            <p:nvPr/>
          </p:nvSpPr>
          <p:spPr>
            <a:xfrm>
              <a:off x="226936" y="3063728"/>
              <a:ext cx="1624263" cy="560297"/>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Prevention</a:t>
              </a:r>
              <a:endParaRPr sz="1400" b="0" i="0" u="none" strike="noStrike" cap="none">
                <a:solidFill>
                  <a:srgbClr val="000000"/>
                </a:solidFill>
                <a:latin typeface="Arial"/>
                <a:ea typeface="Arial"/>
                <a:cs typeface="Arial"/>
                <a:sym typeface="Arial"/>
              </a:endParaRPr>
            </a:p>
          </p:txBody>
        </p:sp>
        <p:sp>
          <p:nvSpPr>
            <p:cNvPr id="297" name="Google Shape;297;p11"/>
            <p:cNvSpPr/>
            <p:nvPr/>
          </p:nvSpPr>
          <p:spPr>
            <a:xfrm>
              <a:off x="2231566" y="0"/>
              <a:ext cx="2073909" cy="4085439"/>
            </a:xfrm>
            <a:prstGeom prst="roundRect">
              <a:avLst>
                <a:gd name="adj" fmla="val 10000"/>
              </a:avLst>
            </a:prstGeom>
            <a:gradFill>
              <a:gsLst>
                <a:gs pos="0">
                  <a:srgbClr val="ECECEC"/>
                </a:gs>
                <a:gs pos="100000">
                  <a:srgbClr val="F6F6F6"/>
                </a:gs>
              </a:gsLst>
              <a:lin ang="162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1"/>
            <p:cNvSpPr txBox="1"/>
            <p:nvPr/>
          </p:nvSpPr>
          <p:spPr>
            <a:xfrm>
              <a:off x="2231566" y="0"/>
              <a:ext cx="2073909" cy="12256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Assessment</a:t>
              </a:r>
              <a:endParaRPr sz="2400" b="1" i="0" u="none" strike="noStrike" cap="none">
                <a:solidFill>
                  <a:srgbClr val="000000"/>
                </a:solidFill>
                <a:latin typeface="Arial"/>
                <a:ea typeface="Arial"/>
                <a:cs typeface="Arial"/>
                <a:sym typeface="Arial"/>
              </a:endParaRPr>
            </a:p>
          </p:txBody>
        </p:sp>
        <p:sp>
          <p:nvSpPr>
            <p:cNvPr id="299" name="Google Shape;299;p11"/>
            <p:cNvSpPr/>
            <p:nvPr/>
          </p:nvSpPr>
          <p:spPr>
            <a:xfrm>
              <a:off x="2438956" y="986376"/>
              <a:ext cx="1659127" cy="802625"/>
            </a:xfrm>
            <a:prstGeom prst="roundRect">
              <a:avLst>
                <a:gd name="adj" fmla="val 10000"/>
              </a:avLst>
            </a:prstGeom>
            <a:gradFill>
              <a:gsLst>
                <a:gs pos="0">
                  <a:srgbClr val="C2C2C2"/>
                </a:gs>
                <a:gs pos="100000">
                  <a:srgbClr val="E3E3E3"/>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1"/>
            <p:cNvSpPr txBox="1"/>
            <p:nvPr/>
          </p:nvSpPr>
          <p:spPr>
            <a:xfrm>
              <a:off x="2462464" y="1009884"/>
              <a:ext cx="1612111" cy="755609"/>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Diversion Screen</a:t>
              </a:r>
              <a:endParaRPr sz="1400" b="0" i="0" u="none" strike="noStrike" cap="none">
                <a:solidFill>
                  <a:srgbClr val="000000"/>
                </a:solidFill>
                <a:latin typeface="Arial"/>
                <a:ea typeface="Arial"/>
                <a:cs typeface="Arial"/>
                <a:sym typeface="Arial"/>
              </a:endParaRPr>
            </a:p>
          </p:txBody>
        </p:sp>
        <p:sp>
          <p:nvSpPr>
            <p:cNvPr id="301" name="Google Shape;301;p11"/>
            <p:cNvSpPr/>
            <p:nvPr/>
          </p:nvSpPr>
          <p:spPr>
            <a:xfrm>
              <a:off x="2438956" y="1912482"/>
              <a:ext cx="1659127" cy="802625"/>
            </a:xfrm>
            <a:prstGeom prst="roundRect">
              <a:avLst>
                <a:gd name="adj" fmla="val 10000"/>
              </a:avLst>
            </a:prstGeom>
            <a:gradFill>
              <a:gsLst>
                <a:gs pos="0">
                  <a:srgbClr val="C4C4C4"/>
                </a:gs>
                <a:gs pos="100000">
                  <a:srgbClr val="E4E4E4"/>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11"/>
            <p:cNvSpPr txBox="1"/>
            <p:nvPr/>
          </p:nvSpPr>
          <p:spPr>
            <a:xfrm>
              <a:off x="2462464" y="1935990"/>
              <a:ext cx="1612111" cy="755609"/>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Phased Assessment</a:t>
              </a:r>
              <a:endParaRPr sz="1400" b="0" i="0" u="none" strike="noStrike" cap="none">
                <a:solidFill>
                  <a:srgbClr val="000000"/>
                </a:solidFill>
                <a:latin typeface="Arial"/>
                <a:ea typeface="Arial"/>
                <a:cs typeface="Arial"/>
                <a:sym typeface="Arial"/>
              </a:endParaRPr>
            </a:p>
          </p:txBody>
        </p:sp>
        <p:sp>
          <p:nvSpPr>
            <p:cNvPr id="303" name="Google Shape;303;p11"/>
            <p:cNvSpPr/>
            <p:nvPr/>
          </p:nvSpPr>
          <p:spPr>
            <a:xfrm>
              <a:off x="2438956" y="2838588"/>
              <a:ext cx="1659127" cy="802625"/>
            </a:xfrm>
            <a:prstGeom prst="roundRect">
              <a:avLst>
                <a:gd name="adj" fmla="val 10000"/>
              </a:avLst>
            </a:prstGeom>
            <a:gradFill>
              <a:gsLst>
                <a:gs pos="0">
                  <a:srgbClr val="C7C7C7"/>
                </a:gs>
                <a:gs pos="100000">
                  <a:srgbClr val="E5E5E5"/>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1"/>
            <p:cNvSpPr txBox="1"/>
            <p:nvPr/>
          </p:nvSpPr>
          <p:spPr>
            <a:xfrm>
              <a:off x="2462464" y="2862096"/>
              <a:ext cx="1612111" cy="755609"/>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Common Assessment Tools</a:t>
              </a:r>
              <a:endParaRPr sz="1400" b="0" i="0" u="none" strike="noStrike" cap="none">
                <a:solidFill>
                  <a:srgbClr val="000000"/>
                </a:solidFill>
                <a:latin typeface="Arial"/>
                <a:ea typeface="Arial"/>
                <a:cs typeface="Arial"/>
                <a:sym typeface="Arial"/>
              </a:endParaRPr>
            </a:p>
          </p:txBody>
        </p:sp>
        <p:sp>
          <p:nvSpPr>
            <p:cNvPr id="305" name="Google Shape;305;p11"/>
            <p:cNvSpPr/>
            <p:nvPr/>
          </p:nvSpPr>
          <p:spPr>
            <a:xfrm>
              <a:off x="4461018" y="0"/>
              <a:ext cx="2073909" cy="4085439"/>
            </a:xfrm>
            <a:prstGeom prst="roundRect">
              <a:avLst>
                <a:gd name="adj" fmla="val 10000"/>
              </a:avLst>
            </a:prstGeom>
            <a:gradFill>
              <a:gsLst>
                <a:gs pos="0">
                  <a:srgbClr val="ECECEC"/>
                </a:gs>
                <a:gs pos="100000">
                  <a:srgbClr val="F6F6F6"/>
                </a:gs>
              </a:gsLst>
              <a:lin ang="162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11"/>
            <p:cNvSpPr txBox="1"/>
            <p:nvPr/>
          </p:nvSpPr>
          <p:spPr>
            <a:xfrm>
              <a:off x="4461018" y="0"/>
              <a:ext cx="2073909" cy="1225631"/>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rgbClr val="000000"/>
                  </a:solidFill>
                  <a:latin typeface="Arial"/>
                  <a:ea typeface="Arial"/>
                  <a:cs typeface="Arial"/>
                  <a:sym typeface="Arial"/>
                </a:rPr>
                <a:t>Assignment</a:t>
              </a:r>
              <a:endParaRPr sz="2100" b="1" i="0" u="none" strike="noStrike" cap="none">
                <a:solidFill>
                  <a:srgbClr val="000000"/>
                </a:solidFill>
                <a:latin typeface="Arial"/>
                <a:ea typeface="Arial"/>
                <a:cs typeface="Arial"/>
                <a:sym typeface="Arial"/>
              </a:endParaRPr>
            </a:p>
          </p:txBody>
        </p:sp>
        <p:sp>
          <p:nvSpPr>
            <p:cNvPr id="307" name="Google Shape;307;p11"/>
            <p:cNvSpPr/>
            <p:nvPr/>
          </p:nvSpPr>
          <p:spPr>
            <a:xfrm>
              <a:off x="4668409" y="986121"/>
              <a:ext cx="1659127" cy="595161"/>
            </a:xfrm>
            <a:prstGeom prst="roundRect">
              <a:avLst>
                <a:gd name="adj" fmla="val 10000"/>
              </a:avLst>
            </a:prstGeom>
            <a:gradFill>
              <a:gsLst>
                <a:gs pos="0">
                  <a:srgbClr val="CACACA"/>
                </a:gs>
                <a:gs pos="100000">
                  <a:srgbClr val="E6E6E6"/>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1"/>
            <p:cNvSpPr txBox="1"/>
            <p:nvPr/>
          </p:nvSpPr>
          <p:spPr>
            <a:xfrm>
              <a:off x="4685841" y="1003553"/>
              <a:ext cx="1624263" cy="560297"/>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Real-Time Unit Availability</a:t>
              </a:r>
              <a:endParaRPr sz="1400" b="0" i="0" u="none" strike="noStrike" cap="none">
                <a:solidFill>
                  <a:srgbClr val="000000"/>
                </a:solidFill>
                <a:latin typeface="Arial"/>
                <a:ea typeface="Arial"/>
                <a:cs typeface="Arial"/>
                <a:sym typeface="Arial"/>
              </a:endParaRPr>
            </a:p>
          </p:txBody>
        </p:sp>
        <p:sp>
          <p:nvSpPr>
            <p:cNvPr id="309" name="Google Shape;309;p11"/>
            <p:cNvSpPr/>
            <p:nvPr/>
          </p:nvSpPr>
          <p:spPr>
            <a:xfrm>
              <a:off x="4668409" y="1672846"/>
              <a:ext cx="1659127" cy="595161"/>
            </a:xfrm>
            <a:prstGeom prst="roundRect">
              <a:avLst>
                <a:gd name="adj" fmla="val 10000"/>
              </a:avLst>
            </a:prstGeom>
            <a:gradFill>
              <a:gsLst>
                <a:gs pos="0">
                  <a:schemeClr val="accent4"/>
                </a:gs>
                <a:gs pos="100000">
                  <a:srgbClr val="E7E7E7"/>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1"/>
            <p:cNvSpPr txBox="1"/>
            <p:nvPr/>
          </p:nvSpPr>
          <p:spPr>
            <a:xfrm>
              <a:off x="4685841" y="1690278"/>
              <a:ext cx="1624263" cy="560297"/>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Prioritization Policy</a:t>
              </a:r>
              <a:endParaRPr sz="1400" b="0" i="0" u="none" strike="noStrike" cap="none">
                <a:solidFill>
                  <a:srgbClr val="000000"/>
                </a:solidFill>
                <a:latin typeface="Arial"/>
                <a:ea typeface="Arial"/>
                <a:cs typeface="Arial"/>
                <a:sym typeface="Arial"/>
              </a:endParaRPr>
            </a:p>
          </p:txBody>
        </p:sp>
        <p:sp>
          <p:nvSpPr>
            <p:cNvPr id="311" name="Google Shape;311;p11"/>
            <p:cNvSpPr/>
            <p:nvPr/>
          </p:nvSpPr>
          <p:spPr>
            <a:xfrm>
              <a:off x="4668409" y="2359571"/>
              <a:ext cx="1659127" cy="595161"/>
            </a:xfrm>
            <a:prstGeom prst="roundRect">
              <a:avLst>
                <a:gd name="adj" fmla="val 10000"/>
              </a:avLst>
            </a:prstGeom>
            <a:gradFill>
              <a:gsLst>
                <a:gs pos="0">
                  <a:srgbClr val="CFCFCF"/>
                </a:gs>
                <a:gs pos="100000">
                  <a:srgbClr val="E8E8E8"/>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1"/>
            <p:cNvSpPr txBox="1"/>
            <p:nvPr/>
          </p:nvSpPr>
          <p:spPr>
            <a:xfrm>
              <a:off x="4685841" y="2377003"/>
              <a:ext cx="1624263" cy="560297"/>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Referral Process</a:t>
              </a:r>
              <a:endParaRPr sz="1400" b="0" i="0" u="none" strike="noStrike" cap="none">
                <a:solidFill>
                  <a:srgbClr val="000000"/>
                </a:solidFill>
                <a:latin typeface="Arial"/>
                <a:ea typeface="Arial"/>
                <a:cs typeface="Arial"/>
                <a:sym typeface="Arial"/>
              </a:endParaRPr>
            </a:p>
          </p:txBody>
        </p:sp>
        <p:sp>
          <p:nvSpPr>
            <p:cNvPr id="313" name="Google Shape;313;p11"/>
            <p:cNvSpPr/>
            <p:nvPr/>
          </p:nvSpPr>
          <p:spPr>
            <a:xfrm>
              <a:off x="4668409" y="3046296"/>
              <a:ext cx="1659127" cy="595161"/>
            </a:xfrm>
            <a:prstGeom prst="roundRect">
              <a:avLst>
                <a:gd name="adj" fmla="val 10000"/>
              </a:avLst>
            </a:prstGeom>
            <a:gradFill>
              <a:gsLst>
                <a:gs pos="0">
                  <a:srgbClr val="D1D1D1"/>
                </a:gs>
                <a:gs pos="100000">
                  <a:srgbClr val="E9E9E9"/>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11"/>
            <p:cNvSpPr txBox="1"/>
            <p:nvPr/>
          </p:nvSpPr>
          <p:spPr>
            <a:xfrm>
              <a:off x="4685841" y="3063728"/>
              <a:ext cx="1624263" cy="560297"/>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Case Conferencing</a:t>
              </a:r>
              <a:endParaRPr sz="1400" b="0" i="0" u="none" strike="noStrike" cap="none">
                <a:solidFill>
                  <a:srgbClr val="000000"/>
                </a:solidFill>
                <a:latin typeface="Arial"/>
                <a:ea typeface="Arial"/>
                <a:cs typeface="Arial"/>
                <a:sym typeface="Arial"/>
              </a:endParaRPr>
            </a:p>
          </p:txBody>
        </p:sp>
        <p:sp>
          <p:nvSpPr>
            <p:cNvPr id="315" name="Google Shape;315;p11"/>
            <p:cNvSpPr/>
            <p:nvPr/>
          </p:nvSpPr>
          <p:spPr>
            <a:xfrm>
              <a:off x="6690471" y="0"/>
              <a:ext cx="2073909" cy="4085439"/>
            </a:xfrm>
            <a:prstGeom prst="roundRect">
              <a:avLst>
                <a:gd name="adj" fmla="val 10000"/>
              </a:avLst>
            </a:prstGeom>
            <a:gradFill>
              <a:gsLst>
                <a:gs pos="0">
                  <a:srgbClr val="ECECEC"/>
                </a:gs>
                <a:gs pos="100000">
                  <a:srgbClr val="F6F6F6"/>
                </a:gs>
              </a:gsLst>
              <a:lin ang="162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1"/>
            <p:cNvSpPr txBox="1"/>
            <p:nvPr/>
          </p:nvSpPr>
          <p:spPr>
            <a:xfrm>
              <a:off x="6690471" y="0"/>
              <a:ext cx="2073909" cy="1225631"/>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rgbClr val="000000"/>
                  </a:solidFill>
                  <a:latin typeface="Arial"/>
                  <a:ea typeface="Arial"/>
                  <a:cs typeface="Arial"/>
                  <a:sym typeface="Arial"/>
                </a:rPr>
                <a:t>Accountability</a:t>
              </a:r>
              <a:endParaRPr sz="2100" b="1" i="0" u="none" strike="noStrike" cap="none">
                <a:solidFill>
                  <a:srgbClr val="000000"/>
                </a:solidFill>
                <a:latin typeface="Arial"/>
                <a:ea typeface="Arial"/>
                <a:cs typeface="Arial"/>
                <a:sym typeface="Arial"/>
              </a:endParaRPr>
            </a:p>
          </p:txBody>
        </p:sp>
        <p:sp>
          <p:nvSpPr>
            <p:cNvPr id="317" name="Google Shape;317;p11"/>
            <p:cNvSpPr/>
            <p:nvPr/>
          </p:nvSpPr>
          <p:spPr>
            <a:xfrm>
              <a:off x="6897862" y="986121"/>
              <a:ext cx="1659127" cy="595161"/>
            </a:xfrm>
            <a:prstGeom prst="roundRect">
              <a:avLst>
                <a:gd name="adj" fmla="val 10000"/>
              </a:avLst>
            </a:prstGeom>
            <a:gradFill>
              <a:gsLst>
                <a:gs pos="0">
                  <a:srgbClr val="D4D4D4"/>
                </a:gs>
                <a:gs pos="100000">
                  <a:srgbClr val="EBEBEB"/>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11"/>
            <p:cNvSpPr txBox="1"/>
            <p:nvPr/>
          </p:nvSpPr>
          <p:spPr>
            <a:xfrm>
              <a:off x="6915294" y="1003553"/>
              <a:ext cx="1624263" cy="560297"/>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Performance Dashboard</a:t>
              </a:r>
              <a:endParaRPr sz="1400" b="0" i="0" u="none" strike="noStrike" cap="none">
                <a:solidFill>
                  <a:srgbClr val="000000"/>
                </a:solidFill>
                <a:latin typeface="Arial"/>
                <a:ea typeface="Arial"/>
                <a:cs typeface="Arial"/>
                <a:sym typeface="Arial"/>
              </a:endParaRPr>
            </a:p>
          </p:txBody>
        </p:sp>
        <p:sp>
          <p:nvSpPr>
            <p:cNvPr id="319" name="Google Shape;319;p11"/>
            <p:cNvSpPr/>
            <p:nvPr/>
          </p:nvSpPr>
          <p:spPr>
            <a:xfrm>
              <a:off x="6897862" y="1672846"/>
              <a:ext cx="1659127" cy="595161"/>
            </a:xfrm>
            <a:prstGeom prst="roundRect">
              <a:avLst>
                <a:gd name="adj" fmla="val 10000"/>
              </a:avLst>
            </a:prstGeom>
            <a:gradFill>
              <a:gsLst>
                <a:gs pos="0">
                  <a:srgbClr val="D7D7D7"/>
                </a:gs>
                <a:gs pos="100000">
                  <a:srgbClr val="ECECEC"/>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11"/>
            <p:cNvSpPr txBox="1"/>
            <p:nvPr/>
          </p:nvSpPr>
          <p:spPr>
            <a:xfrm>
              <a:off x="6915294" y="1690278"/>
              <a:ext cx="1624263" cy="560297"/>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Qualitative Evaluation</a:t>
              </a:r>
              <a:endParaRPr sz="1400" b="0" i="0" u="none" strike="noStrike" cap="none">
                <a:solidFill>
                  <a:srgbClr val="000000"/>
                </a:solidFill>
                <a:latin typeface="Arial"/>
                <a:ea typeface="Arial"/>
                <a:cs typeface="Arial"/>
                <a:sym typeface="Arial"/>
              </a:endParaRPr>
            </a:p>
          </p:txBody>
        </p:sp>
        <p:sp>
          <p:nvSpPr>
            <p:cNvPr id="321" name="Google Shape;321;p11"/>
            <p:cNvSpPr/>
            <p:nvPr/>
          </p:nvSpPr>
          <p:spPr>
            <a:xfrm>
              <a:off x="6897862" y="2359571"/>
              <a:ext cx="1659127" cy="595161"/>
            </a:xfrm>
            <a:prstGeom prst="roundRect">
              <a:avLst>
                <a:gd name="adj" fmla="val 10000"/>
              </a:avLst>
            </a:prstGeom>
            <a:gradFill>
              <a:gsLst>
                <a:gs pos="0">
                  <a:srgbClr val="D9D9D9"/>
                </a:gs>
                <a:gs pos="100000">
                  <a:srgbClr val="EDEDED"/>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11"/>
            <p:cNvSpPr txBox="1"/>
            <p:nvPr/>
          </p:nvSpPr>
          <p:spPr>
            <a:xfrm>
              <a:off x="6915294" y="2377003"/>
              <a:ext cx="1624263" cy="560297"/>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Policy and Procedure Manual</a:t>
              </a:r>
              <a:endParaRPr sz="1400" b="0" i="0" u="none" strike="noStrike" cap="none">
                <a:solidFill>
                  <a:srgbClr val="000000"/>
                </a:solidFill>
                <a:latin typeface="Arial"/>
                <a:ea typeface="Arial"/>
                <a:cs typeface="Arial"/>
                <a:sym typeface="Arial"/>
              </a:endParaRPr>
            </a:p>
          </p:txBody>
        </p:sp>
        <p:sp>
          <p:nvSpPr>
            <p:cNvPr id="323" name="Google Shape;323;p11"/>
            <p:cNvSpPr/>
            <p:nvPr/>
          </p:nvSpPr>
          <p:spPr>
            <a:xfrm>
              <a:off x="6897862" y="3046296"/>
              <a:ext cx="1659127" cy="595161"/>
            </a:xfrm>
            <a:prstGeom prst="roundRect">
              <a:avLst>
                <a:gd name="adj" fmla="val 10000"/>
              </a:avLst>
            </a:prstGeom>
            <a:gradFill>
              <a:gsLst>
                <a:gs pos="0">
                  <a:srgbClr val="DCDCDC"/>
                </a:gs>
                <a:gs pos="100000">
                  <a:srgbClr val="EEEEEE"/>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11"/>
            <p:cNvSpPr txBox="1"/>
            <p:nvPr/>
          </p:nvSpPr>
          <p:spPr>
            <a:xfrm>
              <a:off x="6915294" y="3063728"/>
              <a:ext cx="1624263" cy="560297"/>
            </a:xfrm>
            <a:prstGeom prst="rect">
              <a:avLst/>
            </a:prstGeom>
            <a:noFill/>
            <a:ln>
              <a:no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Lead Entity</a:t>
              </a:r>
              <a:endParaRPr sz="1400" b="0" i="0" u="none" strike="noStrike" cap="none">
                <a:solidFill>
                  <a:srgbClr val="000000"/>
                </a:solidFill>
                <a:latin typeface="Arial"/>
                <a:ea typeface="Arial"/>
                <a:cs typeface="Arial"/>
                <a:sym typeface="Arial"/>
              </a:endParaRPr>
            </a:p>
          </p:txBody>
        </p:sp>
      </p:grpSp>
      <p:sp>
        <p:nvSpPr>
          <p:cNvPr id="325" name="Google Shape;325;p11"/>
          <p:cNvSpPr txBox="1"/>
          <p:nvPr/>
        </p:nvSpPr>
        <p:spPr>
          <a:xfrm>
            <a:off x="1454145" y="86264"/>
            <a:ext cx="8237989" cy="6310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600"/>
              <a:buFont typeface="Arial"/>
              <a:buNone/>
            </a:pPr>
            <a:r>
              <a:rPr lang="en-US" sz="3600" b="0" i="0" u="none" strike="noStrike" cap="none">
                <a:solidFill>
                  <a:schemeClr val="accent1"/>
                </a:solidFill>
                <a:latin typeface="Work Sans"/>
                <a:ea typeface="Work Sans"/>
                <a:cs typeface="Work Sans"/>
                <a:sym typeface="Work Sans"/>
              </a:rPr>
              <a:t>Basic Components of CES</a:t>
            </a:r>
            <a:endParaRPr sz="1400" b="0" i="0" u="none" strike="noStrike" cap="none">
              <a:solidFill>
                <a:srgbClr val="A6093D"/>
              </a:solidFill>
              <a:latin typeface="Arial"/>
              <a:ea typeface="Arial"/>
              <a:cs typeface="Arial"/>
              <a:sym typeface="Arial"/>
            </a:endParaRPr>
          </a:p>
        </p:txBody>
      </p:sp>
      <p:sp>
        <p:nvSpPr>
          <p:cNvPr id="326" name="Google Shape;326;p11"/>
          <p:cNvSpPr/>
          <p:nvPr/>
        </p:nvSpPr>
        <p:spPr>
          <a:xfrm>
            <a:off x="4701433" y="4866978"/>
            <a:ext cx="7288032"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000000"/>
                </a:solidFill>
                <a:latin typeface="Arial"/>
                <a:ea typeface="Arial"/>
                <a:cs typeface="Arial"/>
                <a:sym typeface="Arial"/>
              </a:rPr>
              <a:t>© All rights reserved. No utilization or reproduction of this material is allowed without the written permission of CSH</a:t>
            </a:r>
            <a:endParaRPr sz="6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7"/>
        <p:cNvGrpSpPr/>
        <p:nvPr/>
      </p:nvGrpSpPr>
      <p:grpSpPr>
        <a:xfrm>
          <a:off x="0" y="0"/>
          <a:ext cx="0" cy="0"/>
          <a:chOff x="0" y="0"/>
          <a:chExt cx="0" cy="0"/>
        </a:xfrm>
      </p:grpSpPr>
      <p:pic>
        <p:nvPicPr>
          <p:cNvPr id="341" name="Picture 340" descr="Digital financial graph">
            <a:extLst>
              <a:ext uri="{FF2B5EF4-FFF2-40B4-BE49-F238E27FC236}">
                <a16:creationId xmlns:a16="http://schemas.microsoft.com/office/drawing/2014/main" id="{311C87F9-DEE8-918B-6702-F8CF41FC6171}"/>
              </a:ext>
            </a:extLst>
          </p:cNvPr>
          <p:cNvPicPr>
            <a:picLocks noChangeAspect="1"/>
          </p:cNvPicPr>
          <p:nvPr/>
        </p:nvPicPr>
        <p:blipFill rotWithShape="1">
          <a:blip r:embed="rId3"/>
          <a:srcRect t="9091" r="9091"/>
          <a:stretch/>
        </p:blipFill>
        <p:spPr>
          <a:xfrm>
            <a:off x="20" y="10"/>
            <a:ext cx="9143980" cy="5143490"/>
          </a:xfrm>
          <a:prstGeom prst="rect">
            <a:avLst/>
          </a:prstGeom>
        </p:spPr>
      </p:pic>
      <p:sp>
        <p:nvSpPr>
          <p:cNvPr id="154" name="Rectangle 153">
            <a:extLst>
              <a:ext uri="{FF2B5EF4-FFF2-40B4-BE49-F238E27FC236}">
                <a16:creationId xmlns:a16="http://schemas.microsoft.com/office/drawing/2014/main" id="{86C7B4A1-154A-4DF0-AC46-F88D75A2E0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240882"/>
            <a:ext cx="5398329" cy="4422557"/>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Google Shape;338;ga4ab66f533_0_5"/>
          <p:cNvSpPr txBox="1">
            <a:spLocks noGrp="1"/>
          </p:cNvSpPr>
          <p:nvPr>
            <p:ph type="title"/>
          </p:nvPr>
        </p:nvSpPr>
        <p:spPr>
          <a:xfrm>
            <a:off x="446103" y="480197"/>
            <a:ext cx="4964858" cy="1008731"/>
          </a:xfrm>
          <a:prstGeom prst="rect">
            <a:avLst/>
          </a:prstGeom>
        </p:spPr>
        <p:txBody>
          <a:bodyPr spcFirstLastPara="1" lIns="91425" tIns="91425" rIns="91425" bIns="91425" anchorCtr="0">
            <a:normAutofit/>
          </a:bodyPr>
          <a:lstStyle/>
          <a:p>
            <a:pPr marL="0" lvl="0" indent="0" rtl="0">
              <a:spcBef>
                <a:spcPts val="0"/>
              </a:spcBef>
              <a:spcAft>
                <a:spcPts val="0"/>
              </a:spcAft>
              <a:buClr>
                <a:srgbClr val="000000"/>
              </a:buClr>
              <a:buSzPts val="2600"/>
              <a:buFont typeface="Arial"/>
              <a:buNone/>
            </a:pPr>
            <a:r>
              <a:rPr lang="en-US" sz="3000" b="1">
                <a:latin typeface="Arial"/>
                <a:ea typeface="Arial"/>
                <a:cs typeface="Arial"/>
                <a:sym typeface="Arial"/>
              </a:rPr>
              <a:t>CE Data &amp; Accountability</a:t>
            </a:r>
            <a:r>
              <a:rPr lang="en-US" sz="3000">
                <a:latin typeface="Arial"/>
                <a:ea typeface="Arial"/>
                <a:cs typeface="Arial"/>
                <a:sym typeface="Arial"/>
              </a:rPr>
              <a:t> </a:t>
            </a:r>
          </a:p>
        </p:txBody>
      </p:sp>
      <p:sp>
        <p:nvSpPr>
          <p:cNvPr id="339" name="Google Shape;339;ga4ab66f533_0_5"/>
          <p:cNvSpPr txBox="1">
            <a:spLocks noGrp="1"/>
          </p:cNvSpPr>
          <p:nvPr>
            <p:ph idx="1"/>
          </p:nvPr>
        </p:nvSpPr>
        <p:spPr>
          <a:xfrm>
            <a:off x="445581" y="1591322"/>
            <a:ext cx="4965379" cy="2829757"/>
          </a:xfrm>
          <a:prstGeom prst="rect">
            <a:avLst/>
          </a:prstGeom>
        </p:spPr>
        <p:txBody>
          <a:bodyPr spcFirstLastPara="1" vert="horz" lIns="91425" tIns="91425" rIns="91425" bIns="91425" rtlCol="0" anchorCtr="0">
            <a:normAutofit/>
          </a:bodyPr>
          <a:lstStyle/>
          <a:p>
            <a:pPr marL="0" lvl="0" indent="0">
              <a:spcBef>
                <a:spcPts val="0"/>
              </a:spcBef>
              <a:spcAft>
                <a:spcPts val="600"/>
              </a:spcAft>
              <a:buSzPts val="1800"/>
              <a:buNone/>
            </a:pPr>
            <a:r>
              <a:rPr lang="en-US" sz="1300"/>
              <a:t>Required annual CE evaluation</a:t>
            </a:r>
            <a:endParaRPr lang="en-US" sz="1300">
              <a:ea typeface="Verdana"/>
            </a:endParaRPr>
          </a:p>
          <a:p>
            <a:pPr marL="0" indent="0">
              <a:spcBef>
                <a:spcPts val="0"/>
              </a:spcBef>
              <a:spcAft>
                <a:spcPts val="600"/>
              </a:spcAft>
              <a:buSzPts val="1800"/>
              <a:buNone/>
            </a:pPr>
            <a:endParaRPr lang="en-US" sz="1300">
              <a:ea typeface="Verdana"/>
            </a:endParaRPr>
          </a:p>
          <a:p>
            <a:pPr marL="0" indent="0">
              <a:spcBef>
                <a:spcPts val="0"/>
              </a:spcBef>
              <a:spcAft>
                <a:spcPts val="600"/>
              </a:spcAft>
              <a:buSzPts val="1800"/>
              <a:buNone/>
            </a:pPr>
            <a:r>
              <a:rPr lang="en-US" sz="1300"/>
              <a:t>Effectiveness is ensuring not only that the CE is operating as intended, but also that the CE is positively affecting the overall system performance. This evaluation creates an opportunity to modify CE operations to better achieve positive outcomes.</a:t>
            </a:r>
            <a:endParaRPr lang="en-US" sz="1300">
              <a:ea typeface="Verdana"/>
            </a:endParaRPr>
          </a:p>
          <a:p>
            <a:pPr marL="0" indent="0">
              <a:spcBef>
                <a:spcPts val="0"/>
              </a:spcBef>
              <a:spcAft>
                <a:spcPts val="600"/>
              </a:spcAft>
              <a:buSzPts val="1800"/>
              <a:buNone/>
            </a:pPr>
            <a:endParaRPr lang="en-US" sz="1300">
              <a:ea typeface="Verdana"/>
            </a:endParaRPr>
          </a:p>
          <a:p>
            <a:pPr marL="0" indent="0">
              <a:spcBef>
                <a:spcPts val="0"/>
              </a:spcBef>
              <a:spcAft>
                <a:spcPts val="600"/>
              </a:spcAft>
              <a:buSzPts val="1800"/>
              <a:buNone/>
            </a:pPr>
            <a:r>
              <a:rPr lang="en-US" sz="1300"/>
              <a:t>HUD’s New Coordinated Entry Data Elements </a:t>
            </a:r>
            <a:endParaRPr lang="en-US" sz="1300">
              <a:ea typeface="Verdana"/>
            </a:endParaRPr>
          </a:p>
          <a:p>
            <a:pPr marL="0" lvl="0" indent="0">
              <a:spcBef>
                <a:spcPts val="0"/>
              </a:spcBef>
              <a:spcAft>
                <a:spcPts val="600"/>
              </a:spcAft>
              <a:buSzPts val="1800"/>
              <a:buNone/>
            </a:pPr>
            <a:r>
              <a:rPr lang="en-US" sz="1300" b="1"/>
              <a:t>https://files.hudexchange.info/resources/documents/HUDs-New-Coordinated-Entry-Data-Elements.pdf</a:t>
            </a:r>
            <a:endParaRPr lang="en-US" sz="1300" b="1">
              <a:ea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0"/>
        <p:cNvGrpSpPr/>
        <p:nvPr/>
      </p:nvGrpSpPr>
      <p:grpSpPr>
        <a:xfrm>
          <a:off x="0" y="0"/>
          <a:ext cx="0" cy="0"/>
          <a:chOff x="0" y="0"/>
          <a:chExt cx="0" cy="0"/>
        </a:xfrm>
      </p:grpSpPr>
      <p:sp useBgFill="1">
        <p:nvSpPr>
          <p:cNvPr id="166" name="Rectangle 165">
            <a:extLst>
              <a:ext uri="{FF2B5EF4-FFF2-40B4-BE49-F238E27FC236}">
                <a16:creationId xmlns:a16="http://schemas.microsoft.com/office/drawing/2014/main"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Google Shape;333;p23"/>
          <p:cNvSpPr txBox="1">
            <a:spLocks noGrp="1"/>
          </p:cNvSpPr>
          <p:nvPr>
            <p:ph type="title" idx="4294967295"/>
          </p:nvPr>
        </p:nvSpPr>
        <p:spPr>
          <a:xfrm>
            <a:off x="624636" y="971278"/>
            <a:ext cx="3915113" cy="3063615"/>
          </a:xfrm>
          <a:prstGeom prst="rect">
            <a:avLst/>
          </a:prstGeom>
        </p:spPr>
        <p:txBody>
          <a:bodyPr spcFirstLastPara="1" lIns="91425" tIns="91425" rIns="91425" bIns="91425" anchorCtr="0">
            <a:normAutofit/>
          </a:bodyPr>
          <a:lstStyle/>
          <a:p>
            <a:pPr>
              <a:spcBef>
                <a:spcPts val="0"/>
              </a:spcBef>
              <a:buSzPts val="2600"/>
            </a:pPr>
            <a:r>
              <a:rPr lang="en-US" sz="3000" b="1"/>
              <a:t>What are some questions that your data collection should help answer?</a:t>
            </a:r>
            <a:endParaRPr lang="en-US" sz="3000"/>
          </a:p>
        </p:txBody>
      </p:sp>
      <p:sp>
        <p:nvSpPr>
          <p:cNvPr id="168" name="Rectangle 167">
            <a:extLst>
              <a:ext uri="{FF2B5EF4-FFF2-40B4-BE49-F238E27FC236}">
                <a16:creationId xmlns:a16="http://schemas.microsoft.com/office/drawing/2014/main" id="{FC139937-FF72-463A-8CD1-5AFF723B29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8655"/>
            <a:ext cx="541782" cy="3803332"/>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5565521B-3AFA-45E0-B4C4-C6ED089C86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668655"/>
            <a:ext cx="4572000" cy="3803332"/>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Google Shape;332;p23"/>
          <p:cNvSpPr txBox="1">
            <a:spLocks noGrp="1"/>
          </p:cNvSpPr>
          <p:nvPr>
            <p:ph idx="1"/>
          </p:nvPr>
        </p:nvSpPr>
        <p:spPr>
          <a:xfrm>
            <a:off x="4624395" y="1139367"/>
            <a:ext cx="4289737" cy="3063614"/>
          </a:xfrm>
          <a:prstGeom prst="rect">
            <a:avLst/>
          </a:prstGeom>
        </p:spPr>
        <p:txBody>
          <a:bodyPr spcFirstLastPara="1" vert="horz" lIns="91425" tIns="91425" rIns="91425" bIns="91425" rtlCol="0" anchor="ctr" anchorCtr="0">
            <a:noAutofit/>
          </a:bodyPr>
          <a:lstStyle/>
          <a:p>
            <a:pPr marL="346710" lvl="0" indent="-257175" rtl="0">
              <a:spcBef>
                <a:spcPts val="0"/>
              </a:spcBef>
              <a:spcAft>
                <a:spcPts val="600"/>
              </a:spcAft>
              <a:buSzPts val="1800"/>
              <a:buChar char="•"/>
            </a:pPr>
            <a:r>
              <a:rPr lang="en-US" sz="1600" dirty="0"/>
              <a:t>Are pathways to housing as fast and effective as they can be?</a:t>
            </a:r>
            <a:endParaRPr lang="en-US" sz="1600" dirty="0">
              <a:ea typeface="Verdana"/>
            </a:endParaRPr>
          </a:p>
          <a:p>
            <a:pPr marL="346710" lvl="0" indent="-257175" rtl="0">
              <a:spcBef>
                <a:spcPts val="0"/>
              </a:spcBef>
              <a:spcAft>
                <a:spcPts val="600"/>
              </a:spcAft>
              <a:buSzPts val="1800"/>
              <a:buChar char="•"/>
            </a:pPr>
            <a:r>
              <a:rPr lang="en-US" sz="1600" dirty="0"/>
              <a:t>Are we successfully diverting people from the system?</a:t>
            </a:r>
            <a:endParaRPr lang="en-US" sz="1600" dirty="0">
              <a:ea typeface="Verdana"/>
            </a:endParaRPr>
          </a:p>
          <a:p>
            <a:pPr marL="346710" lvl="0" indent="-257175" rtl="0">
              <a:spcBef>
                <a:spcPts val="0"/>
              </a:spcBef>
              <a:spcAft>
                <a:spcPts val="600"/>
              </a:spcAft>
              <a:buSzPts val="1800"/>
              <a:buChar char="•"/>
            </a:pPr>
            <a:r>
              <a:rPr lang="en-US" sz="1600" dirty="0"/>
              <a:t>Are we housing the most vulnerable people in our community</a:t>
            </a:r>
            <a:endParaRPr lang="en-US" sz="1600" dirty="0">
              <a:ea typeface="Verdana"/>
            </a:endParaRPr>
          </a:p>
          <a:p>
            <a:pPr marL="346710" lvl="0" indent="-257175" rtl="0">
              <a:spcBef>
                <a:spcPts val="0"/>
              </a:spcBef>
              <a:spcAft>
                <a:spcPts val="600"/>
              </a:spcAft>
              <a:buSzPts val="1800"/>
              <a:buChar char="•"/>
            </a:pPr>
            <a:r>
              <a:rPr lang="en-US" sz="1600" dirty="0"/>
              <a:t>Who’s getting left out?</a:t>
            </a:r>
            <a:endParaRPr lang="en-US" sz="1600" dirty="0">
              <a:ea typeface="Verdana"/>
            </a:endParaRPr>
          </a:p>
          <a:p>
            <a:pPr marL="346710" lvl="0" indent="-257175" rtl="0">
              <a:spcBef>
                <a:spcPts val="0"/>
              </a:spcBef>
              <a:spcAft>
                <a:spcPts val="600"/>
              </a:spcAft>
              <a:buSzPts val="1800"/>
              <a:buChar char="•"/>
            </a:pPr>
            <a:r>
              <a:rPr lang="en-US" sz="1600" dirty="0"/>
              <a:t> What resources are needed to end homelessness and where are the gaps?</a:t>
            </a:r>
            <a:endParaRPr lang="en-US" sz="1600" dirty="0">
              <a:ea typeface="Verdana"/>
            </a:endParaRPr>
          </a:p>
          <a:p>
            <a:pPr marL="346710" lvl="0" indent="-257175" rtl="0">
              <a:spcBef>
                <a:spcPts val="0"/>
              </a:spcBef>
              <a:spcAft>
                <a:spcPts val="600"/>
              </a:spcAft>
              <a:buSzPts val="1800"/>
              <a:buChar char="•"/>
            </a:pPr>
            <a:r>
              <a:rPr lang="en-US" sz="1600" dirty="0"/>
              <a:t>Which households touch the system and exit without a homelessness intervention versus those who need our assistance?</a:t>
            </a:r>
            <a:endParaRPr lang="en-US" sz="1600" dirty="0">
              <a:ea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D black question marks with one yellow question mark">
            <a:extLst>
              <a:ext uri="{FF2B5EF4-FFF2-40B4-BE49-F238E27FC236}">
                <a16:creationId xmlns:a16="http://schemas.microsoft.com/office/drawing/2014/main" id="{F835A71C-2A66-7132-E6BF-1C44F6A40A1C}"/>
              </a:ext>
            </a:extLst>
          </p:cNvPr>
          <p:cNvPicPr>
            <a:picLocks noChangeAspect="1"/>
          </p:cNvPicPr>
          <p:nvPr/>
        </p:nvPicPr>
        <p:blipFill rotWithShape="1">
          <a:blip r:embed="rId2"/>
          <a:srcRect l="33592" t="4047" r="22109" b="-4"/>
          <a:stretch/>
        </p:blipFill>
        <p:spPr>
          <a:xfrm>
            <a:off x="2642616" y="10"/>
            <a:ext cx="6501384" cy="51434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51435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58485" y="841772"/>
            <a:ext cx="3017520" cy="2403100"/>
          </a:xfrm>
        </p:spPr>
        <p:txBody>
          <a:bodyPr vert="horz" lIns="91440" tIns="45720" rIns="91440" bIns="45720" rtlCol="0" anchor="b">
            <a:normAutofit/>
          </a:bodyPr>
          <a:lstStyle/>
          <a:p>
            <a:pPr defTabSz="914400"/>
            <a:r>
              <a:rPr lang="en-US" sz="3600"/>
              <a:t>Questions Clarifications </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298323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02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7"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US" sz="1050" kern="0">
              <a:solidFill>
                <a:prstClr val="white"/>
              </a:solidFill>
              <a:latin typeface="Calibri" panose="020F0502020204030204"/>
              <a:sym typeface="Arial"/>
            </a:endParaRPr>
          </a:p>
        </p:txBody>
      </p:sp>
      <p:pic>
        <p:nvPicPr>
          <p:cNvPr id="4" name="Picture 4" descr="A picture containing text&#10;&#10;Description automatically generated">
            <a:extLst>
              <a:ext uri="{FF2B5EF4-FFF2-40B4-BE49-F238E27FC236}">
                <a16:creationId xmlns:a16="http://schemas.microsoft.com/office/drawing/2014/main" id="{CE1B9811-C12F-4292-9F23-334C1AE3A9DE}"/>
              </a:ext>
            </a:extLst>
          </p:cNvPr>
          <p:cNvPicPr>
            <a:picLocks noChangeAspect="1"/>
          </p:cNvPicPr>
          <p:nvPr/>
        </p:nvPicPr>
        <p:blipFill rotWithShape="1">
          <a:blip r:embed="rId3"/>
          <a:srcRect l="5412" r="20564"/>
          <a:stretch/>
        </p:blipFill>
        <p:spPr>
          <a:xfrm>
            <a:off x="3701143" y="0"/>
            <a:ext cx="5842219" cy="5143493"/>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7"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US" sz="1050" kern="0" dirty="0">
              <a:solidFill>
                <a:prstClr val="white"/>
              </a:solidFill>
              <a:latin typeface="Calibri" panose="020F0502020204030204"/>
              <a:sym typeface="Arial"/>
            </a:endParaRPr>
          </a:p>
        </p:txBody>
      </p:sp>
      <p:sp>
        <p:nvSpPr>
          <p:cNvPr id="2" name="Title 1"/>
          <p:cNvSpPr>
            <a:spLocks noGrp="1"/>
          </p:cNvSpPr>
          <p:nvPr>
            <p:ph type="title"/>
          </p:nvPr>
        </p:nvSpPr>
        <p:spPr>
          <a:xfrm>
            <a:off x="0" y="-41387"/>
            <a:ext cx="4348246" cy="1424934"/>
          </a:xfrm>
        </p:spPr>
        <p:txBody>
          <a:bodyPr vert="horz" lIns="68580" tIns="34290" rIns="68580" bIns="34290" rtlCol="0" anchor="ctr">
            <a:normAutofit/>
          </a:bodyPr>
          <a:lstStyle/>
          <a:p>
            <a:pPr algn="ctr"/>
            <a:r>
              <a:rPr lang="en-US" sz="3000" dirty="0">
                <a:latin typeface="Georgia" panose="02040502050405020303" pitchFamily="18" charset="0"/>
              </a:rPr>
              <a:t>The Ideal Workgroup Composition</a:t>
            </a:r>
          </a:p>
        </p:txBody>
      </p:sp>
      <p:sp>
        <p:nvSpPr>
          <p:cNvPr id="3" name="Text Placeholder 2"/>
          <p:cNvSpPr>
            <a:spLocks noGrp="1"/>
          </p:cNvSpPr>
          <p:nvPr>
            <p:ph sz="half" idx="1"/>
          </p:nvPr>
        </p:nvSpPr>
        <p:spPr>
          <a:xfrm>
            <a:off x="12483" y="1309183"/>
            <a:ext cx="3882602" cy="3637364"/>
          </a:xfrm>
        </p:spPr>
        <p:txBody>
          <a:bodyPr vert="horz" lIns="68580" tIns="34290" rIns="68580" bIns="34290" rtlCol="0" anchor="t">
            <a:normAutofit fontScale="85000" lnSpcReduction="20000"/>
          </a:bodyPr>
          <a:lstStyle/>
          <a:p>
            <a:r>
              <a:rPr lang="en-US" sz="1950" b="1" dirty="0">
                <a:latin typeface="Verdana" panose="020B0604030504040204" pitchFamily="34" charset="0"/>
                <a:ea typeface="Verdana" panose="020B0604030504040204" pitchFamily="34" charset="0"/>
              </a:rPr>
              <a:t>Diversity across</a:t>
            </a:r>
            <a:r>
              <a:rPr lang="en-US" sz="1950" dirty="0">
                <a:latin typeface="Verdana" panose="020B0604030504040204" pitchFamily="34" charset="0"/>
                <a:ea typeface="Verdana" panose="020B0604030504040204" pitchFamily="34" charset="0"/>
              </a:rPr>
              <a:t> </a:t>
            </a:r>
            <a:endParaRPr lang="en-US" sz="1950" dirty="0">
              <a:latin typeface="Verdana" panose="020B0604030504040204" pitchFamily="34" charset="0"/>
              <a:ea typeface="Verdana" panose="020B0604030504040204" pitchFamily="34" charset="0"/>
              <a:cs typeface="Calibri"/>
            </a:endParaRPr>
          </a:p>
          <a:p>
            <a:pPr marL="557213" lvl="1" indent="-214313"/>
            <a:r>
              <a:rPr lang="en-US" sz="1950" dirty="0">
                <a:latin typeface="Verdana" panose="020B0604030504040204" pitchFamily="34" charset="0"/>
                <a:ea typeface="Verdana" panose="020B0604030504040204" pitchFamily="34" charset="0"/>
              </a:rPr>
              <a:t>race, ethnicity, gender, and sexual orientation</a:t>
            </a:r>
            <a:endParaRPr lang="en-US" sz="1950" dirty="0">
              <a:latin typeface="Verdana" panose="020B0604030504040204" pitchFamily="34" charset="0"/>
              <a:ea typeface="Verdana" panose="020B0604030504040204" pitchFamily="34" charset="0"/>
              <a:cs typeface="Calibri"/>
            </a:endParaRPr>
          </a:p>
          <a:p>
            <a:pPr marL="557213" lvl="1" indent="-214313"/>
            <a:r>
              <a:rPr lang="en-US" sz="1950" dirty="0">
                <a:latin typeface="Verdana" panose="020B0604030504040204" pitchFamily="34" charset="0"/>
                <a:ea typeface="Verdana" panose="020B0604030504040204" pitchFamily="34" charset="0"/>
              </a:rPr>
              <a:t>departments, agencies, or other key units of government</a:t>
            </a:r>
            <a:endParaRPr lang="en-US" sz="1950" dirty="0">
              <a:latin typeface="Verdana" panose="020B0604030504040204" pitchFamily="34" charset="0"/>
              <a:ea typeface="Verdana" panose="020B0604030504040204" pitchFamily="34" charset="0"/>
              <a:cs typeface="Calibri"/>
            </a:endParaRPr>
          </a:p>
          <a:p>
            <a:pPr marL="557213" lvl="1" indent="-214313"/>
            <a:r>
              <a:rPr lang="en-US" sz="1950" dirty="0">
                <a:latin typeface="Verdana" panose="020B0604030504040204" pitchFamily="34" charset="0"/>
                <a:ea typeface="Verdana" panose="020B0604030504040204" pitchFamily="34" charset="0"/>
              </a:rPr>
              <a:t>provider types (shelter, RRH, PSH) and populations</a:t>
            </a:r>
            <a:endParaRPr lang="en-US" sz="1950" dirty="0">
              <a:latin typeface="Verdana" panose="020B0604030504040204" pitchFamily="34" charset="0"/>
              <a:ea typeface="Verdana" panose="020B0604030504040204" pitchFamily="34" charset="0"/>
              <a:cs typeface="Calibri"/>
            </a:endParaRPr>
          </a:p>
          <a:p>
            <a:pPr marL="557213" lvl="1" indent="-214313"/>
            <a:r>
              <a:rPr lang="en-US" sz="1950" dirty="0">
                <a:latin typeface="Verdana" panose="020B0604030504040204" pitchFamily="34" charset="0"/>
                <a:ea typeface="Verdana" panose="020B0604030504040204" pitchFamily="34" charset="0"/>
              </a:rPr>
              <a:t>work levels, functions and authority, including supervisors, frontline staff directly delivering services, and data/evaluation staff</a:t>
            </a:r>
            <a:endParaRPr lang="en-US" sz="1950" dirty="0">
              <a:latin typeface="Verdana" panose="020B0604030504040204" pitchFamily="34" charset="0"/>
              <a:ea typeface="Verdana" panose="020B0604030504040204" pitchFamily="34" charset="0"/>
              <a:cs typeface="Calibri"/>
            </a:endParaRPr>
          </a:p>
          <a:p>
            <a:pPr marL="0" indent="0">
              <a:buNone/>
            </a:pPr>
            <a:endParaRPr lang="en-US" sz="1950" dirty="0">
              <a:latin typeface="Verdana" panose="020B0604030504040204" pitchFamily="34" charset="0"/>
              <a:ea typeface="Verdana" panose="020B0604030504040204" pitchFamily="34" charset="0"/>
              <a:cs typeface="Calibri"/>
            </a:endParaRPr>
          </a:p>
          <a:p>
            <a:r>
              <a:rPr lang="en-US" sz="1950" b="1" dirty="0">
                <a:latin typeface="Verdana" panose="020B0604030504040204" pitchFamily="34" charset="0"/>
                <a:ea typeface="Verdana" panose="020B0604030504040204" pitchFamily="34" charset="0"/>
              </a:rPr>
              <a:t>Representatives with lived experience</a:t>
            </a:r>
            <a:endParaRPr lang="en-US" sz="1950" b="1" dirty="0">
              <a:latin typeface="Verdana" panose="020B0604030504040204" pitchFamily="34" charset="0"/>
              <a:ea typeface="Verdana" panose="020B0604030504040204" pitchFamily="34" charset="0"/>
              <a:cs typeface="Calibri"/>
            </a:endParaRPr>
          </a:p>
          <a:p>
            <a:pPr marL="0"/>
            <a:endParaRPr lang="en-US" sz="1350" dirty="0">
              <a:cs typeface="Calibri"/>
            </a:endParaRPr>
          </a:p>
          <a:p>
            <a:pPr marL="0" indent="0">
              <a:buNone/>
            </a:pPr>
            <a:endParaRPr lang="en-US" sz="1350" b="1" dirty="0">
              <a:cs typeface="Calibri"/>
            </a:endParaRPr>
          </a:p>
        </p:txBody>
      </p:sp>
    </p:spTree>
    <p:extLst>
      <p:ext uri="{BB962C8B-B14F-4D97-AF65-F5344CB8AC3E}">
        <p14:creationId xmlns:p14="http://schemas.microsoft.com/office/powerpoint/2010/main" val="4273579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519254" y="1558900"/>
            <a:ext cx="2745470" cy="530499"/>
          </a:xfrm>
        </p:spPr>
        <p:txBody>
          <a:bodyPr>
            <a:noAutofit/>
          </a:bodyPr>
          <a:lstStyle/>
          <a:p>
            <a:r>
              <a:rPr lang="en-US" sz="4400" dirty="0"/>
              <a:t>The team </a:t>
            </a:r>
          </a:p>
        </p:txBody>
      </p:sp>
      <p:graphicFrame>
        <p:nvGraphicFramePr>
          <p:cNvPr id="4" name="Table 3"/>
          <p:cNvGraphicFramePr>
            <a:graphicFrameLocks noGrp="1"/>
          </p:cNvGraphicFramePr>
          <p:nvPr>
            <p:extLst>
              <p:ext uri="{D42A27DB-BD31-4B8C-83A1-F6EECF244321}">
                <p14:modId xmlns:p14="http://schemas.microsoft.com/office/powerpoint/2010/main" val="1784775546"/>
              </p:ext>
            </p:extLst>
          </p:nvPr>
        </p:nvGraphicFramePr>
        <p:xfrm>
          <a:off x="1859602" y="40511"/>
          <a:ext cx="6948731" cy="4832460"/>
        </p:xfrm>
        <a:graphic>
          <a:graphicData uri="http://schemas.openxmlformats.org/drawingml/2006/table">
            <a:tbl>
              <a:tblPr>
                <a:tableStyleId>{38C8BEA4-261D-46C6-B225-CD5958F79EAE}</a:tableStyleId>
              </a:tblPr>
              <a:tblGrid>
                <a:gridCol w="1948941">
                  <a:extLst>
                    <a:ext uri="{9D8B030D-6E8A-4147-A177-3AD203B41FA5}">
                      <a16:colId xmlns:a16="http://schemas.microsoft.com/office/drawing/2014/main" val="220312975"/>
                    </a:ext>
                  </a:extLst>
                </a:gridCol>
                <a:gridCol w="1163508">
                  <a:extLst>
                    <a:ext uri="{9D8B030D-6E8A-4147-A177-3AD203B41FA5}">
                      <a16:colId xmlns:a16="http://schemas.microsoft.com/office/drawing/2014/main" val="106807681"/>
                    </a:ext>
                  </a:extLst>
                </a:gridCol>
                <a:gridCol w="3836282">
                  <a:extLst>
                    <a:ext uri="{9D8B030D-6E8A-4147-A177-3AD203B41FA5}">
                      <a16:colId xmlns:a16="http://schemas.microsoft.com/office/drawing/2014/main" val="3117787024"/>
                    </a:ext>
                  </a:extLst>
                </a:gridCol>
              </a:tblGrid>
              <a:tr h="124541">
                <a:tc>
                  <a:txBody>
                    <a:bodyPr/>
                    <a:lstStyle/>
                    <a:p>
                      <a:pPr algn="l" fontAlgn="b"/>
                      <a:r>
                        <a:rPr lang="en-US" sz="1000" u="none" strike="noStrike" dirty="0">
                          <a:effectLst/>
                        </a:rPr>
                        <a:t>Agency</a:t>
                      </a:r>
                      <a:endParaRPr lang="en-US" sz="1000" b="1"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1000" u="none" strike="noStrike">
                          <a:effectLst/>
                        </a:rPr>
                        <a:t>Name</a:t>
                      </a:r>
                      <a:endParaRPr lang="en-US" sz="1000" b="1"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1000" u="none" strike="noStrike">
                          <a:effectLst/>
                        </a:rPr>
                        <a:t>System Role</a:t>
                      </a:r>
                      <a:endParaRPr lang="en-US" sz="1000" b="1"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2196799472"/>
                  </a:ext>
                </a:extLst>
              </a:tr>
              <a:tr h="102906">
                <a:tc rowSpan="3">
                  <a:txBody>
                    <a:bodyPr/>
                    <a:lstStyle/>
                    <a:p>
                      <a:pPr algn="l" fontAlgn="b"/>
                      <a:r>
                        <a:rPr lang="en-US" sz="900" u="none" strike="noStrike" dirty="0">
                          <a:effectLst/>
                        </a:rPr>
                        <a:t>ARCH</a:t>
                      </a:r>
                      <a:endParaRPr lang="en-US" sz="9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Kevin Liptrap</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Emergency Shelter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646374515"/>
                  </a:ext>
                </a:extLst>
              </a:tr>
              <a:tr h="118610">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Willie Foster</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Emergency Shelter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4235356770"/>
                  </a:ext>
                </a:extLst>
              </a:tr>
              <a:tr h="118610">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Phil Anderson</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CoC PSH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236900730"/>
                  </a:ext>
                </a:extLst>
              </a:tr>
              <a:tr h="118610">
                <a:tc rowSpan="4">
                  <a:txBody>
                    <a:bodyPr/>
                    <a:lstStyle/>
                    <a:p>
                      <a:pPr algn="l" fontAlgn="b"/>
                      <a:r>
                        <a:rPr lang="en-US" sz="900" u="none" strike="noStrike" dirty="0">
                          <a:effectLst/>
                        </a:rPr>
                        <a:t>Blue Ridge Behavioral Healthcare (BRBH)</a:t>
                      </a:r>
                      <a:endParaRPr lang="en-US" sz="9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Brittany Huffer</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PATH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1696646276"/>
                  </a:ext>
                </a:extLst>
              </a:tr>
              <a:tr h="118610">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Hannah Evans</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PATH Staff</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2140456443"/>
                  </a:ext>
                </a:extLst>
              </a:tr>
              <a:tr h="118610">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dirty="0">
                          <a:effectLst/>
                        </a:rPr>
                        <a:t>Susan Price</a:t>
                      </a:r>
                      <a:endParaRPr lang="en-US" sz="9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DBHDS PSH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2055136008"/>
                  </a:ext>
                </a:extLst>
              </a:tr>
              <a:tr h="118610">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Paula Prince</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CoC Board Chair</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3282859163"/>
                  </a:ext>
                </a:extLst>
              </a:tr>
              <a:tr h="118610">
                <a:tc rowSpan="3">
                  <a:txBody>
                    <a:bodyPr/>
                    <a:lstStyle/>
                    <a:p>
                      <a:pPr algn="l" fontAlgn="b"/>
                      <a:r>
                        <a:rPr lang="en-US" sz="900" u="none" strike="noStrike" dirty="0">
                          <a:effectLst/>
                        </a:rPr>
                        <a:t>City of Roanoke</a:t>
                      </a:r>
                      <a:endParaRPr lang="en-US" sz="9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Matt Crookshank</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CoC Leadership, CoC street outreach &amp; CES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3537920696"/>
                  </a:ext>
                </a:extLst>
              </a:tr>
              <a:tr h="118610">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Sandy Peggins</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CES Staff</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2252066968"/>
                  </a:ext>
                </a:extLst>
              </a:tr>
              <a:tr h="118610">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Hope Browning  </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ESG Grantee</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459829053"/>
                  </a:ext>
                </a:extLst>
              </a:tr>
              <a:tr h="118610">
                <a:tc rowSpan="5">
                  <a:txBody>
                    <a:bodyPr/>
                    <a:lstStyle/>
                    <a:p>
                      <a:pPr algn="l" fontAlgn="b"/>
                      <a:r>
                        <a:rPr lang="en-US" sz="900" u="none" strike="noStrike" dirty="0">
                          <a:effectLst/>
                        </a:rPr>
                        <a:t>Council of Community Services</a:t>
                      </a:r>
                      <a:endParaRPr lang="en-US" sz="9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Alison Jorgensen</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CoC Planning </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2728797870"/>
                  </a:ext>
                </a:extLst>
              </a:tr>
              <a:tr h="118610">
                <a:tc vMerge="1">
                  <a:txBody>
                    <a:bodyPr/>
                    <a:lstStyle/>
                    <a:p>
                      <a:pPr algn="l" fontAlgn="b"/>
                      <a:endParaRPr lang="en-US" sz="5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Brian Burnette</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RRH, Homelessness Prevention, HMIS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2591539366"/>
                  </a:ext>
                </a:extLst>
              </a:tr>
              <a:tr h="118610">
                <a:tc vMerge="1">
                  <a:txBody>
                    <a:bodyPr/>
                    <a:lstStyle/>
                    <a:p>
                      <a:pPr algn="l" fontAlgn="b"/>
                      <a:endParaRPr lang="en-US" sz="5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Ben Bristoll</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HMIS System Administrator</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1916999969"/>
                  </a:ext>
                </a:extLst>
              </a:tr>
              <a:tr h="118610">
                <a:tc vMerge="1">
                  <a:txBody>
                    <a:bodyPr/>
                    <a:lstStyle/>
                    <a:p>
                      <a:pPr algn="l" fontAlgn="b"/>
                      <a:endParaRPr lang="en-US" sz="5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Reagan Costello-White</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HMIS Staff</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3692656470"/>
                  </a:ext>
                </a:extLst>
              </a:tr>
              <a:tr h="118610">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Amanda Holcomb</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2-1-1 Community Engagement</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524403947"/>
                  </a:ext>
                </a:extLst>
              </a:tr>
              <a:tr h="118610">
                <a:tc rowSpan="2">
                  <a:txBody>
                    <a:bodyPr/>
                    <a:lstStyle/>
                    <a:p>
                      <a:pPr algn="l" fontAlgn="b"/>
                      <a:r>
                        <a:rPr lang="en-US" sz="900" u="none" strike="noStrike" dirty="0">
                          <a:effectLst/>
                        </a:rPr>
                        <a:t>Family Promise of Greater Roanoke</a:t>
                      </a:r>
                      <a:endParaRPr lang="en-US" sz="9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Marie Muddiman</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Emergency Shelter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629922572"/>
                  </a:ext>
                </a:extLst>
              </a:tr>
              <a:tr h="118610">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Tina Moore</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Emergency Shelter Staff</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2777344539"/>
                  </a:ext>
                </a:extLst>
              </a:tr>
              <a:tr h="118610">
                <a:tc>
                  <a:txBody>
                    <a:bodyPr/>
                    <a:lstStyle/>
                    <a:p>
                      <a:pPr algn="l" fontAlgn="b"/>
                      <a:r>
                        <a:rPr lang="en-US" sz="900" u="none" strike="noStrike">
                          <a:effectLst/>
                        </a:rPr>
                        <a:t>Presbyterian Community Center</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Ebony Hurt</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Financial Assistance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855435267"/>
                  </a:ext>
                </a:extLst>
              </a:tr>
              <a:tr h="118610">
                <a:tc rowSpan="3">
                  <a:txBody>
                    <a:bodyPr/>
                    <a:lstStyle/>
                    <a:p>
                      <a:pPr algn="l" fontAlgn="b"/>
                      <a:r>
                        <a:rPr lang="en-US" sz="900" u="none" strike="noStrike" dirty="0">
                          <a:effectLst/>
                        </a:rPr>
                        <a:t>Roanoke Area Ministries (RAM)</a:t>
                      </a:r>
                      <a:endParaRPr lang="en-US" sz="9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Melissa Woodson</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Day Shelter &amp; Financial Assistance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1989567226"/>
                  </a:ext>
                </a:extLst>
              </a:tr>
              <a:tr h="118610">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Linda Cannon </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Day Shelter Staff</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1668739593"/>
                  </a:ext>
                </a:extLst>
              </a:tr>
              <a:tr h="84974">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Joann Wormley</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Financial Assistance Staff</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2955713672"/>
                  </a:ext>
                </a:extLst>
              </a:tr>
              <a:tr h="118610">
                <a:tc>
                  <a:txBody>
                    <a:bodyPr/>
                    <a:lstStyle/>
                    <a:p>
                      <a:pPr algn="l" fontAlgn="b"/>
                      <a:r>
                        <a:rPr lang="en-US" sz="900" u="none" strike="noStrike">
                          <a:effectLst/>
                        </a:rPr>
                        <a:t>Roanoke Rescue Mission</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Helen Ferguson</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Emergency Shelter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431353561"/>
                  </a:ext>
                </a:extLst>
              </a:tr>
              <a:tr h="118610">
                <a:tc>
                  <a:txBody>
                    <a:bodyPr/>
                    <a:lstStyle/>
                    <a:p>
                      <a:pPr algn="l" fontAlgn="b"/>
                      <a:r>
                        <a:rPr lang="en-US" sz="900" u="none" strike="noStrike">
                          <a:effectLst/>
                        </a:rPr>
                        <a:t>SafeHome Systems</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Pat Trees</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Domestic Violence Shelter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1552040916"/>
                  </a:ext>
                </a:extLst>
              </a:tr>
              <a:tr h="118610">
                <a:tc rowSpan="2">
                  <a:txBody>
                    <a:bodyPr/>
                    <a:lstStyle/>
                    <a:p>
                      <a:pPr algn="l" fontAlgn="b"/>
                      <a:r>
                        <a:rPr lang="en-US" sz="900" u="none" strike="noStrike" dirty="0">
                          <a:effectLst/>
                        </a:rPr>
                        <a:t>Salem VA Medical Center</a:t>
                      </a:r>
                      <a:endParaRPr lang="en-US" sz="900" b="0" i="0" u="none" strike="noStrike" dirty="0">
                        <a:solidFill>
                          <a:srgbClr val="000000"/>
                        </a:solidFill>
                        <a:effectLst/>
                        <a:latin typeface="Calibri" panose="020F0502020204030204" pitchFamily="34" charset="0"/>
                      </a:endParaRPr>
                    </a:p>
                    <a:p>
                      <a:pPr algn="l" fontAlgn="b"/>
                      <a:r>
                        <a:rPr lang="en-US" sz="900" u="none" strike="noStrike" dirty="0">
                          <a:effectLst/>
                        </a:rPr>
                        <a:t>Salem VA Medical Center</a:t>
                      </a:r>
                      <a:endParaRPr lang="en-US" sz="9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Tanyia Jones</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VA Homeless Services Coordinator</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1047151459"/>
                  </a:ext>
                </a:extLst>
              </a:tr>
              <a:tr h="118610">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Jeff Doyle</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HUD-VASH Coordinator</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183731718"/>
                  </a:ext>
                </a:extLst>
              </a:tr>
              <a:tr h="118610">
                <a:tc rowSpan="2">
                  <a:txBody>
                    <a:bodyPr/>
                    <a:lstStyle/>
                    <a:p>
                      <a:pPr algn="l" fontAlgn="b"/>
                      <a:r>
                        <a:rPr lang="en-US" sz="900" u="none" strike="noStrike" dirty="0">
                          <a:effectLst/>
                        </a:rPr>
                        <a:t>Salvation Army </a:t>
                      </a:r>
                      <a:endParaRPr lang="en-US" sz="9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Captain Jamie Clay</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Domestic Violence Shelter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2380403635"/>
                  </a:ext>
                </a:extLst>
              </a:tr>
              <a:tr h="118610">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Jaimie Goodman</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Financial Assistance/Supportive Services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1215313359"/>
                  </a:ext>
                </a:extLst>
              </a:tr>
              <a:tr h="118610">
                <a:tc rowSpan="5">
                  <a:txBody>
                    <a:bodyPr/>
                    <a:lstStyle/>
                    <a:p>
                      <a:pPr algn="l" fontAlgn="b"/>
                      <a:r>
                        <a:rPr lang="en-US" sz="900" u="none" strike="noStrike" dirty="0">
                          <a:effectLst/>
                        </a:rPr>
                        <a:t>Total Action for Progress (TAP)</a:t>
                      </a:r>
                      <a:endParaRPr lang="en-US" sz="9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Jo Nelson</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SSVF, Homelessness Prevention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1812932028"/>
                  </a:ext>
                </a:extLst>
              </a:tr>
              <a:tr h="118610">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Hannah Jarrett</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Homelessness Prevention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1367085291"/>
                  </a:ext>
                </a:extLst>
              </a:tr>
              <a:tr h="118610">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Stacey Sheppard</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Domestic Violence Services Leadership</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3646565566"/>
                  </a:ext>
                </a:extLst>
              </a:tr>
              <a:tr h="118610">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Chelita Burwell</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Domestic Violence Services Staff</a:t>
                      </a:r>
                      <a:endParaRPr lang="en-US" sz="900" b="0" i="0" u="none" strike="noStrike">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2146708071"/>
                  </a:ext>
                </a:extLst>
              </a:tr>
              <a:tr h="118610">
                <a:tc vMerge="1">
                  <a:txBody>
                    <a:bodyPr/>
                    <a:lstStyle/>
                    <a:p>
                      <a:pPr algn="l" fontAlgn="b"/>
                      <a:endParaRPr lang="en-US" sz="500" b="0" i="0" u="none" strike="noStrike" dirty="0">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a:effectLst/>
                        </a:rPr>
                        <a:t>Evelyn Jordan</a:t>
                      </a:r>
                      <a:endParaRPr lang="en-US" sz="900" b="0" i="0" u="none" strike="noStrike">
                        <a:solidFill>
                          <a:srgbClr val="000000"/>
                        </a:solidFill>
                        <a:effectLst/>
                        <a:latin typeface="Calibri" panose="020F0502020204030204" pitchFamily="34" charset="0"/>
                      </a:endParaRPr>
                    </a:p>
                  </a:txBody>
                  <a:tcPr marL="4660" marR="4660" marT="4660" marB="0" anchor="b"/>
                </a:tc>
                <a:tc>
                  <a:txBody>
                    <a:bodyPr/>
                    <a:lstStyle/>
                    <a:p>
                      <a:pPr algn="l" fontAlgn="b"/>
                      <a:r>
                        <a:rPr lang="en-US" sz="900" u="none" strike="noStrike" dirty="0">
                          <a:effectLst/>
                        </a:rPr>
                        <a:t>SSVF Staff</a:t>
                      </a:r>
                      <a:endParaRPr lang="en-US" sz="900" b="0" i="0" u="none" strike="noStrike" dirty="0">
                        <a:solidFill>
                          <a:srgbClr val="000000"/>
                        </a:solidFill>
                        <a:effectLst/>
                        <a:latin typeface="Calibri" panose="020F0502020204030204" pitchFamily="34" charset="0"/>
                      </a:endParaRPr>
                    </a:p>
                  </a:txBody>
                  <a:tcPr marL="4660" marR="4660" marT="4660" marB="0" anchor="b"/>
                </a:tc>
                <a:extLst>
                  <a:ext uri="{0D108BD9-81ED-4DB2-BD59-A6C34878D82A}">
                    <a16:rowId xmlns:a16="http://schemas.microsoft.com/office/drawing/2014/main" val="351282873"/>
                  </a:ext>
                </a:extLst>
              </a:tr>
            </a:tbl>
          </a:graphicData>
        </a:graphic>
      </p:graphicFrame>
    </p:spTree>
    <p:extLst>
      <p:ext uri="{BB962C8B-B14F-4D97-AF65-F5344CB8AC3E}">
        <p14:creationId xmlns:p14="http://schemas.microsoft.com/office/powerpoint/2010/main" val="3748755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8"/>
        <p:cNvGrpSpPr/>
        <p:nvPr/>
      </p:nvGrpSpPr>
      <p:grpSpPr>
        <a:xfrm>
          <a:off x="0" y="0"/>
          <a:ext cx="0" cy="0"/>
          <a:chOff x="0" y="0"/>
          <a:chExt cx="0" cy="0"/>
        </a:xfrm>
      </p:grpSpPr>
      <p:sp>
        <p:nvSpPr>
          <p:cNvPr id="130" name="Google Shape;130;p4"/>
          <p:cNvSpPr txBox="1">
            <a:spLocks noGrp="1"/>
          </p:cNvSpPr>
          <p:nvPr>
            <p:ph type="title"/>
          </p:nvPr>
        </p:nvSpPr>
        <p:spPr>
          <a:xfrm>
            <a:off x="360759" y="2814636"/>
            <a:ext cx="2468166" cy="1839516"/>
          </a:xfrm>
          <a:prstGeom prst="rect">
            <a:avLst/>
          </a:prstGeom>
        </p:spPr>
        <p:txBody>
          <a:bodyPr spcFirstLastPara="1" vert="horz" lIns="91440" tIns="45720" rIns="91440" bIns="45720" rtlCol="0" anchor="ctr" anchorCtr="0">
            <a:normAutofit/>
          </a:bodyPr>
          <a:lstStyle/>
          <a:p>
            <a:pPr marL="0" lvl="0" indent="0" defTabSz="914400">
              <a:lnSpc>
                <a:spcPct val="90000"/>
              </a:lnSpc>
              <a:spcBef>
                <a:spcPct val="0"/>
              </a:spcBef>
              <a:spcAft>
                <a:spcPts val="0"/>
              </a:spcAft>
              <a:buSzPts val="2600"/>
            </a:pPr>
            <a:r>
              <a:rPr lang="en-US" sz="2700"/>
              <a:t>Coordinated Entry System</a:t>
            </a:r>
          </a:p>
        </p:txBody>
      </p:sp>
      <p:pic>
        <p:nvPicPr>
          <p:cNvPr id="2" name="Picture 2" descr="A picture containing floor&#10;&#10;Description automatically generated">
            <a:extLst>
              <a:ext uri="{FF2B5EF4-FFF2-40B4-BE49-F238E27FC236}">
                <a16:creationId xmlns:a16="http://schemas.microsoft.com/office/drawing/2014/main" id="{D3C52A35-5CE3-DC4A-D2DA-83640CDDF520}"/>
              </a:ext>
            </a:extLst>
          </p:cNvPr>
          <p:cNvPicPr>
            <a:picLocks noChangeAspect="1"/>
          </p:cNvPicPr>
          <p:nvPr/>
        </p:nvPicPr>
        <p:blipFill rotWithShape="1">
          <a:blip r:embed="rId3"/>
          <a:srcRect t="21422" b="21423"/>
          <a:stretch/>
        </p:blipFill>
        <p:spPr>
          <a:xfrm>
            <a:off x="20" y="10"/>
            <a:ext cx="9143980" cy="278294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29" name="Google Shape;129;p4"/>
          <p:cNvSpPr txBox="1">
            <a:spLocks noGrp="1"/>
          </p:cNvSpPr>
          <p:nvPr>
            <p:ph type="body" idx="1"/>
          </p:nvPr>
        </p:nvSpPr>
        <p:spPr>
          <a:xfrm>
            <a:off x="3167986" y="2814637"/>
            <a:ext cx="5614060" cy="1839515"/>
          </a:xfrm>
          <a:prstGeom prst="rect">
            <a:avLst/>
          </a:prstGeom>
        </p:spPr>
        <p:txBody>
          <a:bodyPr spcFirstLastPara="1" vert="horz" lIns="91440" tIns="45720" rIns="91440" bIns="45720" rtlCol="0" anchor="ctr" anchorCtr="0">
            <a:normAutofit/>
          </a:bodyPr>
          <a:lstStyle/>
          <a:p>
            <a:pPr marL="0" indent="-228600" defTabSz="914400">
              <a:lnSpc>
                <a:spcPct val="90000"/>
              </a:lnSpc>
              <a:spcAft>
                <a:spcPts val="600"/>
              </a:spcAft>
              <a:buFont typeface="Arial" panose="020B0604020202020204" pitchFamily="34" charset="0"/>
              <a:buChar char="•"/>
            </a:pPr>
            <a:r>
              <a:rPr lang="en-US" dirty="0"/>
              <a:t>is a </a:t>
            </a:r>
            <a:r>
              <a:rPr lang="en-US" b="1" u="sng" dirty="0"/>
              <a:t>process</a:t>
            </a:r>
            <a:r>
              <a:rPr lang="en-US" dirty="0"/>
              <a:t> designed to quickly identify, assess, refer and connect people in crisis to housing and assistance, no matter where they show up to ask for help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2CFBC99-FB8F-41F7-A81D-A5288D688D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blackboard&#10;&#10;Description automatically generated">
            <a:extLst>
              <a:ext uri="{FF2B5EF4-FFF2-40B4-BE49-F238E27FC236}">
                <a16:creationId xmlns:a16="http://schemas.microsoft.com/office/drawing/2014/main" id="{C55E0807-88CD-F2B4-B2E9-F5C1175FA846}"/>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Lst>
          </a:blip>
          <a:srcRect l="25"/>
          <a:stretch/>
        </p:blipFill>
        <p:spPr>
          <a:xfrm>
            <a:off x="20" y="10"/>
            <a:ext cx="9141694" cy="5143490"/>
          </a:xfrm>
          <a:prstGeom prst="rect">
            <a:avLst/>
          </a:prstGeom>
        </p:spPr>
      </p:pic>
      <p:sp>
        <p:nvSpPr>
          <p:cNvPr id="16" name="Freeform: Shape 15">
            <a:extLst>
              <a:ext uri="{FF2B5EF4-FFF2-40B4-BE49-F238E27FC236}">
                <a16:creationId xmlns:a16="http://schemas.microsoft.com/office/drawing/2014/main" id="{A435A76B-D478-4F38-9D76-040E49ADC6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5103" y="2068950"/>
            <a:ext cx="5874575" cy="3074550"/>
          </a:xfrm>
          <a:custGeom>
            <a:avLst/>
            <a:gdLst>
              <a:gd name="connsiteX0" fmla="*/ 4436398 w 7832767"/>
              <a:gd name="connsiteY0" fmla="*/ 580 h 4099399"/>
              <a:gd name="connsiteX1" fmla="*/ 5062070 w 7832767"/>
              <a:gd name="connsiteY1" fmla="*/ 20166 h 4099399"/>
              <a:gd name="connsiteX2" fmla="*/ 6429770 w 7832767"/>
              <a:gd name="connsiteY2" fmla="*/ 44716 h 4099399"/>
              <a:gd name="connsiteX3" fmla="*/ 7261927 w 7832767"/>
              <a:gd name="connsiteY3" fmla="*/ 147922 h 4099399"/>
              <a:gd name="connsiteX4" fmla="*/ 7370574 w 7832767"/>
              <a:gd name="connsiteY4" fmla="*/ 185497 h 4099399"/>
              <a:gd name="connsiteX5" fmla="*/ 7342690 w 7832767"/>
              <a:gd name="connsiteY5" fmla="*/ 262652 h 4099399"/>
              <a:gd name="connsiteX6" fmla="*/ 7154722 w 7832767"/>
              <a:gd name="connsiteY6" fmla="*/ 283192 h 4099399"/>
              <a:gd name="connsiteX7" fmla="*/ 7257600 w 7832767"/>
              <a:gd name="connsiteY7" fmla="*/ 340809 h 4099399"/>
              <a:gd name="connsiteX8" fmla="*/ 7031654 w 7832767"/>
              <a:gd name="connsiteY8" fmla="*/ 384897 h 4099399"/>
              <a:gd name="connsiteX9" fmla="*/ 7061460 w 7832767"/>
              <a:gd name="connsiteY9" fmla="*/ 415459 h 4099399"/>
              <a:gd name="connsiteX10" fmla="*/ 7091746 w 7832767"/>
              <a:gd name="connsiteY10" fmla="*/ 444516 h 4099399"/>
              <a:gd name="connsiteX11" fmla="*/ 6661966 w 7832767"/>
              <a:gd name="connsiteY11" fmla="*/ 519166 h 4099399"/>
              <a:gd name="connsiteX12" fmla="*/ 7169625 w 7832767"/>
              <a:gd name="connsiteY12" fmla="*/ 655940 h 4099399"/>
              <a:gd name="connsiteX13" fmla="*/ 7077324 w 7832767"/>
              <a:gd name="connsiteY13" fmla="*/ 729587 h 4099399"/>
              <a:gd name="connsiteX14" fmla="*/ 7370574 w 7832767"/>
              <a:gd name="connsiteY14" fmla="*/ 845819 h 4099399"/>
              <a:gd name="connsiteX15" fmla="*/ 7608539 w 7832767"/>
              <a:gd name="connsiteY15" fmla="*/ 990610 h 4099399"/>
              <a:gd name="connsiteX16" fmla="*/ 7742185 w 7832767"/>
              <a:gd name="connsiteY16" fmla="*/ 1180991 h 4099399"/>
              <a:gd name="connsiteX17" fmla="*/ 7789296 w 7832767"/>
              <a:gd name="connsiteY17" fmla="*/ 1266161 h 4099399"/>
              <a:gd name="connsiteX18" fmla="*/ 7831602 w 7832767"/>
              <a:gd name="connsiteY18" fmla="*/ 1355841 h 4099399"/>
              <a:gd name="connsiteX19" fmla="*/ 7758529 w 7832767"/>
              <a:gd name="connsiteY19" fmla="*/ 1445019 h 4099399"/>
              <a:gd name="connsiteX20" fmla="*/ 7710936 w 7832767"/>
              <a:gd name="connsiteY20" fmla="*/ 1553237 h 4099399"/>
              <a:gd name="connsiteX21" fmla="*/ 7754684 w 7832767"/>
              <a:gd name="connsiteY21" fmla="*/ 1616863 h 4099399"/>
              <a:gd name="connsiteX22" fmla="*/ 7755645 w 7832767"/>
              <a:gd name="connsiteY22" fmla="*/ 1759148 h 4099399"/>
              <a:gd name="connsiteX23" fmla="*/ 7725360 w 7832767"/>
              <a:gd name="connsiteY23" fmla="*/ 1826283 h 4099399"/>
              <a:gd name="connsiteX24" fmla="*/ 7633056 w 7832767"/>
              <a:gd name="connsiteY24" fmla="*/ 1972074 h 4099399"/>
              <a:gd name="connsiteX25" fmla="*/ 7554696 w 7832767"/>
              <a:gd name="connsiteY25" fmla="*/ 2004640 h 4099399"/>
              <a:gd name="connsiteX26" fmla="*/ 7562870 w 7832767"/>
              <a:gd name="connsiteY26" fmla="*/ 2592817 h 4099399"/>
              <a:gd name="connsiteX27" fmla="*/ 7620078 w 7832767"/>
              <a:gd name="connsiteY27" fmla="*/ 2877387 h 4099399"/>
              <a:gd name="connsiteX28" fmla="*/ 7579695 w 7832767"/>
              <a:gd name="connsiteY28" fmla="*/ 3198029 h 4099399"/>
              <a:gd name="connsiteX29" fmla="*/ 7713340 w 7832767"/>
              <a:gd name="connsiteY29" fmla="*/ 3435003 h 4099399"/>
              <a:gd name="connsiteX30" fmla="*/ 7658054 w 7832767"/>
              <a:gd name="connsiteY30" fmla="*/ 3526187 h 4099399"/>
              <a:gd name="connsiteX31" fmla="*/ 7813815 w 7832767"/>
              <a:gd name="connsiteY31" fmla="*/ 3628391 h 4099399"/>
              <a:gd name="connsiteX32" fmla="*/ 7669112 w 7832767"/>
              <a:gd name="connsiteY32" fmla="*/ 3773681 h 4099399"/>
              <a:gd name="connsiteX33" fmla="*/ 7429704 w 7832767"/>
              <a:gd name="connsiteY33" fmla="*/ 4001137 h 4099399"/>
              <a:gd name="connsiteX34" fmla="*/ 7417475 w 7832767"/>
              <a:gd name="connsiteY34" fmla="*/ 4099399 h 4099399"/>
              <a:gd name="connsiteX35" fmla="*/ 180606 w 7832767"/>
              <a:gd name="connsiteY35" fmla="*/ 4099399 h 4099399"/>
              <a:gd name="connsiteX36" fmla="*/ 164649 w 7832767"/>
              <a:gd name="connsiteY36" fmla="*/ 4093760 h 4099399"/>
              <a:gd name="connsiteX37" fmla="*/ 160465 w 7832767"/>
              <a:gd name="connsiteY37" fmla="*/ 4076287 h 4099399"/>
              <a:gd name="connsiteX38" fmla="*/ 549383 w 7832767"/>
              <a:gd name="connsiteY38" fmla="*/ 3827790 h 4099399"/>
              <a:gd name="connsiteX39" fmla="*/ 756100 w 7832767"/>
              <a:gd name="connsiteY39" fmla="*/ 3722078 h 4099399"/>
              <a:gd name="connsiteX40" fmla="*/ 415738 w 7832767"/>
              <a:gd name="connsiteY40" fmla="*/ 3746126 h 4099399"/>
              <a:gd name="connsiteX41" fmla="*/ 671971 w 7832767"/>
              <a:gd name="connsiteY41" fmla="*/ 3563762 h 4099399"/>
              <a:gd name="connsiteX42" fmla="*/ 619570 w 7832767"/>
              <a:gd name="connsiteY42" fmla="*/ 3530194 h 4099399"/>
              <a:gd name="connsiteX43" fmla="*/ 523422 w 7832767"/>
              <a:gd name="connsiteY43" fmla="*/ 3507649 h 4099399"/>
              <a:gd name="connsiteX44" fmla="*/ 957048 w 7832767"/>
              <a:gd name="connsiteY44" fmla="*/ 3392918 h 4099399"/>
              <a:gd name="connsiteX45" fmla="*/ 835904 w 7832767"/>
              <a:gd name="connsiteY45" fmla="*/ 3231596 h 4099399"/>
              <a:gd name="connsiteX46" fmla="*/ 930608 w 7832767"/>
              <a:gd name="connsiteY46" fmla="*/ 3195022 h 4099399"/>
              <a:gd name="connsiteX47" fmla="*/ 817153 w 7832767"/>
              <a:gd name="connsiteY47" fmla="*/ 3190514 h 4099399"/>
              <a:gd name="connsiteX48" fmla="*/ 727736 w 7832767"/>
              <a:gd name="connsiteY48" fmla="*/ 3191015 h 4099399"/>
              <a:gd name="connsiteX49" fmla="*/ 567170 w 7832767"/>
              <a:gd name="connsiteY49" fmla="*/ 3150434 h 4099399"/>
              <a:gd name="connsiteX50" fmla="*/ 2784 w 7832767"/>
              <a:gd name="connsiteY50" fmla="*/ 3218569 h 4099399"/>
              <a:gd name="connsiteX51" fmla="*/ 122006 w 7832767"/>
              <a:gd name="connsiteY51" fmla="*/ 3122877 h 4099399"/>
              <a:gd name="connsiteX52" fmla="*/ 264786 w 7832767"/>
              <a:gd name="connsiteY52" fmla="*/ 3068269 h 4099399"/>
              <a:gd name="connsiteX53" fmla="*/ 72009 w 7832767"/>
              <a:gd name="connsiteY53" fmla="*/ 3039210 h 4099399"/>
              <a:gd name="connsiteX54" fmla="*/ 459485 w 7832767"/>
              <a:gd name="connsiteY54" fmla="*/ 2948028 h 4099399"/>
              <a:gd name="connsiteX55" fmla="*/ 365260 w 7832767"/>
              <a:gd name="connsiteY55" fmla="*/ 2866364 h 4099399"/>
              <a:gd name="connsiteX56" fmla="*/ 607071 w 7832767"/>
              <a:gd name="connsiteY56" fmla="*/ 2498127 h 4099399"/>
              <a:gd name="connsiteX57" fmla="*/ 1090213 w 7832767"/>
              <a:gd name="connsiteY57" fmla="*/ 2289209 h 4099399"/>
              <a:gd name="connsiteX58" fmla="*/ 1337313 w 7832767"/>
              <a:gd name="connsiteY58" fmla="*/ 2272676 h 4099399"/>
              <a:gd name="connsiteX59" fmla="*/ 1268086 w 7832767"/>
              <a:gd name="connsiteY59" fmla="*/ 2205541 h 4099399"/>
              <a:gd name="connsiteX60" fmla="*/ 1449324 w 7832767"/>
              <a:gd name="connsiteY60" fmla="*/ 1827285 h 4099399"/>
              <a:gd name="connsiteX61" fmla="*/ 1255107 w 7832767"/>
              <a:gd name="connsiteY61" fmla="*/ 1849829 h 4099399"/>
              <a:gd name="connsiteX62" fmla="*/ 259497 w 7832767"/>
              <a:gd name="connsiteY62" fmla="*/ 1865862 h 4099399"/>
              <a:gd name="connsiteX63" fmla="*/ 160947 w 7832767"/>
              <a:gd name="connsiteY63" fmla="*/ 1851332 h 4099399"/>
              <a:gd name="connsiteX64" fmla="*/ 845998 w 7832767"/>
              <a:gd name="connsiteY64" fmla="*/ 1661453 h 4099399"/>
              <a:gd name="connsiteX65" fmla="*/ 575343 w 7832767"/>
              <a:gd name="connsiteY65" fmla="*/ 1610350 h 4099399"/>
              <a:gd name="connsiteX66" fmla="*/ 512846 w 7832767"/>
              <a:gd name="connsiteY66" fmla="*/ 1589809 h 4099399"/>
              <a:gd name="connsiteX67" fmla="*/ 570054 w 7832767"/>
              <a:gd name="connsiteY67" fmla="*/ 1536702 h 4099399"/>
              <a:gd name="connsiteX68" fmla="*/ 714276 w 7832767"/>
              <a:gd name="connsiteY68" fmla="*/ 1483095 h 4099399"/>
              <a:gd name="connsiteX69" fmla="*/ 321033 w 7832767"/>
              <a:gd name="connsiteY69" fmla="*/ 1560250 h 4099399"/>
              <a:gd name="connsiteX70" fmla="*/ 348915 w 7832767"/>
              <a:gd name="connsiteY70" fmla="*/ 1478587 h 4099399"/>
              <a:gd name="connsiteX71" fmla="*/ 309975 w 7832767"/>
              <a:gd name="connsiteY71" fmla="*/ 1404938 h 4099399"/>
              <a:gd name="connsiteX72" fmla="*/ 531595 w 7832767"/>
              <a:gd name="connsiteY72" fmla="*/ 1310249 h 4099399"/>
              <a:gd name="connsiteX73" fmla="*/ 840230 w 7832767"/>
              <a:gd name="connsiteY73" fmla="*/ 1125380 h 4099399"/>
              <a:gd name="connsiteX74" fmla="*/ 1149825 w 7832767"/>
              <a:gd name="connsiteY74" fmla="*/ 1007142 h 4099399"/>
              <a:gd name="connsiteX75" fmla="*/ 1405096 w 7832767"/>
              <a:gd name="connsiteY75" fmla="*/ 901932 h 4099399"/>
              <a:gd name="connsiteX76" fmla="*/ 1167613 w 7832767"/>
              <a:gd name="connsiteY76" fmla="*/ 918465 h 4099399"/>
              <a:gd name="connsiteX77" fmla="*/ 1563740 w 7832767"/>
              <a:gd name="connsiteY77" fmla="*/ 752632 h 4099399"/>
              <a:gd name="connsiteX78" fmla="*/ 1623833 w 7832767"/>
              <a:gd name="connsiteY78" fmla="*/ 742112 h 4099399"/>
              <a:gd name="connsiteX79" fmla="*/ 2259848 w 7832767"/>
              <a:gd name="connsiteY79" fmla="*/ 624877 h 4099399"/>
              <a:gd name="connsiteX80" fmla="*/ 2382917 w 7832767"/>
              <a:gd name="connsiteY80" fmla="*/ 566761 h 4099399"/>
              <a:gd name="connsiteX81" fmla="*/ 2241099 w 7832767"/>
              <a:gd name="connsiteY81" fmla="*/ 554235 h 4099399"/>
              <a:gd name="connsiteX82" fmla="*/ 1768535 w 7832767"/>
              <a:gd name="connsiteY82" fmla="*/ 588806 h 4099399"/>
              <a:gd name="connsiteX83" fmla="*/ 2089668 w 7832767"/>
              <a:gd name="connsiteY83" fmla="*/ 516159 h 4099399"/>
              <a:gd name="connsiteX84" fmla="*/ 1739690 w 7832767"/>
              <a:gd name="connsiteY84" fmla="*/ 493614 h 4099399"/>
              <a:gd name="connsiteX85" fmla="*/ 1657003 w 7832767"/>
              <a:gd name="connsiteY85" fmla="*/ 436500 h 4099399"/>
              <a:gd name="connsiteX86" fmla="*/ 1716134 w 7832767"/>
              <a:gd name="connsiteY86" fmla="*/ 380889 h 4099399"/>
              <a:gd name="connsiteX87" fmla="*/ 1931986 w 7832767"/>
              <a:gd name="connsiteY87" fmla="*/ 319766 h 4099399"/>
              <a:gd name="connsiteX88" fmla="*/ 2152163 w 7832767"/>
              <a:gd name="connsiteY88" fmla="*/ 230087 h 4099399"/>
              <a:gd name="connsiteX89" fmla="*/ 2858367 w 7832767"/>
              <a:gd name="connsiteY89" fmla="*/ 102831 h 4099399"/>
              <a:gd name="connsiteX90" fmla="*/ 3327568 w 7832767"/>
              <a:gd name="connsiteY90" fmla="*/ 61248 h 4099399"/>
              <a:gd name="connsiteX91" fmla="*/ 4227028 w 7832767"/>
              <a:gd name="connsiteY91" fmla="*/ 1129 h 4099399"/>
              <a:gd name="connsiteX92" fmla="*/ 4436398 w 7832767"/>
              <a:gd name="connsiteY92" fmla="*/ 580 h 409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832767" h="4099399">
                <a:moveTo>
                  <a:pt x="4436398" y="580"/>
                </a:moveTo>
                <a:cubicBezTo>
                  <a:pt x="4645360" y="3164"/>
                  <a:pt x="4853309" y="13778"/>
                  <a:pt x="5062070" y="20166"/>
                </a:cubicBezTo>
                <a:cubicBezTo>
                  <a:pt x="5516848" y="34696"/>
                  <a:pt x="5974030" y="34194"/>
                  <a:pt x="6429770" y="44716"/>
                </a:cubicBezTo>
                <a:cubicBezTo>
                  <a:pt x="6713886" y="51228"/>
                  <a:pt x="6994637" y="74776"/>
                  <a:pt x="7261927" y="147922"/>
                </a:cubicBezTo>
                <a:cubicBezTo>
                  <a:pt x="7299424" y="158443"/>
                  <a:pt x="7341729" y="160448"/>
                  <a:pt x="7370574" y="185497"/>
                </a:cubicBezTo>
                <a:cubicBezTo>
                  <a:pt x="7402784" y="213553"/>
                  <a:pt x="7389804" y="254635"/>
                  <a:pt x="7342690" y="262652"/>
                </a:cubicBezTo>
                <a:cubicBezTo>
                  <a:pt x="7282599" y="273173"/>
                  <a:pt x="7221066" y="276179"/>
                  <a:pt x="7154722" y="283192"/>
                </a:cubicBezTo>
                <a:cubicBezTo>
                  <a:pt x="7180202" y="321770"/>
                  <a:pt x="7241736" y="292713"/>
                  <a:pt x="7257600" y="340809"/>
                </a:cubicBezTo>
                <a:cubicBezTo>
                  <a:pt x="7186452" y="373874"/>
                  <a:pt x="7100400" y="352331"/>
                  <a:pt x="7031654" y="384897"/>
                </a:cubicBezTo>
                <a:cubicBezTo>
                  <a:pt x="7033577" y="407441"/>
                  <a:pt x="7048960" y="409446"/>
                  <a:pt x="7061460" y="415459"/>
                </a:cubicBezTo>
                <a:cubicBezTo>
                  <a:pt x="7073960" y="420968"/>
                  <a:pt x="7105206" y="412953"/>
                  <a:pt x="7091746" y="444516"/>
                </a:cubicBezTo>
                <a:cubicBezTo>
                  <a:pt x="6948967" y="463553"/>
                  <a:pt x="6812438" y="528183"/>
                  <a:pt x="6661966" y="519166"/>
                </a:cubicBezTo>
                <a:cubicBezTo>
                  <a:pt x="6848013" y="536700"/>
                  <a:pt x="7005214" y="608344"/>
                  <a:pt x="7169625" y="655940"/>
                </a:cubicBezTo>
                <a:cubicBezTo>
                  <a:pt x="7162896" y="712052"/>
                  <a:pt x="7096554" y="689507"/>
                  <a:pt x="7077324" y="729587"/>
                </a:cubicBezTo>
                <a:cubicBezTo>
                  <a:pt x="7182606" y="757642"/>
                  <a:pt x="7283560" y="790709"/>
                  <a:pt x="7370574" y="845819"/>
                </a:cubicBezTo>
                <a:cubicBezTo>
                  <a:pt x="7448935" y="895418"/>
                  <a:pt x="7523448" y="950028"/>
                  <a:pt x="7608539" y="990610"/>
                </a:cubicBezTo>
                <a:cubicBezTo>
                  <a:pt x="7697957" y="1033195"/>
                  <a:pt x="7752280" y="1087804"/>
                  <a:pt x="7742185" y="1180991"/>
                </a:cubicBezTo>
                <a:cubicBezTo>
                  <a:pt x="7737858" y="1219067"/>
                  <a:pt x="7749396" y="1251131"/>
                  <a:pt x="7789296" y="1266161"/>
                </a:cubicBezTo>
                <a:cubicBezTo>
                  <a:pt x="7838813" y="1284698"/>
                  <a:pt x="7833526" y="1312754"/>
                  <a:pt x="7831602" y="1355841"/>
                </a:cubicBezTo>
                <a:cubicBezTo>
                  <a:pt x="7828717" y="1407443"/>
                  <a:pt x="7803238" y="1427485"/>
                  <a:pt x="7758529" y="1445019"/>
                </a:cubicBezTo>
                <a:cubicBezTo>
                  <a:pt x="7694591" y="1469568"/>
                  <a:pt x="7694110" y="1507644"/>
                  <a:pt x="7710936" y="1553237"/>
                </a:cubicBezTo>
                <a:cubicBezTo>
                  <a:pt x="7720072" y="1578286"/>
                  <a:pt x="7734012" y="1598327"/>
                  <a:pt x="7754684" y="1616863"/>
                </a:cubicBezTo>
                <a:cubicBezTo>
                  <a:pt x="7826314" y="1681493"/>
                  <a:pt x="7825833" y="1682494"/>
                  <a:pt x="7755645" y="1759148"/>
                </a:cubicBezTo>
                <a:cubicBezTo>
                  <a:pt x="7736896" y="1779688"/>
                  <a:pt x="7716704" y="1793216"/>
                  <a:pt x="7725360" y="1826283"/>
                </a:cubicBezTo>
                <a:cubicBezTo>
                  <a:pt x="7754684" y="1936002"/>
                  <a:pt x="7750838" y="1936002"/>
                  <a:pt x="7633056" y="1972074"/>
                </a:cubicBezTo>
                <a:cubicBezTo>
                  <a:pt x="7606135" y="1980591"/>
                  <a:pt x="7570080" y="1973076"/>
                  <a:pt x="7554696" y="2004640"/>
                </a:cubicBezTo>
                <a:cubicBezTo>
                  <a:pt x="7564311" y="2027686"/>
                  <a:pt x="7541716" y="2583799"/>
                  <a:pt x="7562870" y="2592817"/>
                </a:cubicBezTo>
                <a:cubicBezTo>
                  <a:pt x="7728244" y="2663458"/>
                  <a:pt x="7748914" y="2746625"/>
                  <a:pt x="7620078" y="2877387"/>
                </a:cubicBezTo>
                <a:cubicBezTo>
                  <a:pt x="7533544" y="2965063"/>
                  <a:pt x="7543639" y="3108349"/>
                  <a:pt x="7579695" y="3198029"/>
                </a:cubicBezTo>
                <a:cubicBezTo>
                  <a:pt x="7715743" y="3237608"/>
                  <a:pt x="7685939" y="3342818"/>
                  <a:pt x="7713340" y="3435003"/>
                </a:cubicBezTo>
                <a:cubicBezTo>
                  <a:pt x="7733531" y="3504142"/>
                  <a:pt x="7654210" y="3494623"/>
                  <a:pt x="7658054" y="3526187"/>
                </a:cubicBezTo>
                <a:cubicBezTo>
                  <a:pt x="7708052" y="3564262"/>
                  <a:pt x="7774874" y="3576287"/>
                  <a:pt x="7813815" y="3628391"/>
                </a:cubicBezTo>
                <a:cubicBezTo>
                  <a:pt x="7743627" y="3666467"/>
                  <a:pt x="7708052" y="3720074"/>
                  <a:pt x="7669112" y="3773681"/>
                </a:cubicBezTo>
                <a:cubicBezTo>
                  <a:pt x="7606135" y="3860855"/>
                  <a:pt x="7520564" y="3934503"/>
                  <a:pt x="7429704" y="4001137"/>
                </a:cubicBezTo>
                <a:lnTo>
                  <a:pt x="7417475" y="4099399"/>
                </a:lnTo>
                <a:lnTo>
                  <a:pt x="180606" y="4099399"/>
                </a:lnTo>
                <a:lnTo>
                  <a:pt x="164649" y="4093760"/>
                </a:lnTo>
                <a:cubicBezTo>
                  <a:pt x="148507" y="4086464"/>
                  <a:pt x="145082" y="4080295"/>
                  <a:pt x="160465" y="4076287"/>
                </a:cubicBezTo>
                <a:cubicBezTo>
                  <a:pt x="230173" y="4057751"/>
                  <a:pt x="478714" y="3837810"/>
                  <a:pt x="549383" y="3827790"/>
                </a:cubicBezTo>
                <a:cubicBezTo>
                  <a:pt x="631589" y="3816267"/>
                  <a:pt x="647934" y="3800736"/>
                  <a:pt x="756100" y="3722078"/>
                </a:cubicBezTo>
                <a:cubicBezTo>
                  <a:pt x="827251" y="3670474"/>
                  <a:pt x="531115" y="3782698"/>
                  <a:pt x="415738" y="3746126"/>
                </a:cubicBezTo>
                <a:cubicBezTo>
                  <a:pt x="373433" y="3732598"/>
                  <a:pt x="671971" y="3589813"/>
                  <a:pt x="671971" y="3563762"/>
                </a:cubicBezTo>
                <a:cubicBezTo>
                  <a:pt x="671971" y="3536206"/>
                  <a:pt x="645049" y="3530194"/>
                  <a:pt x="619570" y="3530194"/>
                </a:cubicBezTo>
                <a:cubicBezTo>
                  <a:pt x="562844" y="3530194"/>
                  <a:pt x="580151" y="3506145"/>
                  <a:pt x="523422" y="3507649"/>
                </a:cubicBezTo>
                <a:cubicBezTo>
                  <a:pt x="689758" y="3438010"/>
                  <a:pt x="792637" y="3456547"/>
                  <a:pt x="957048" y="3392918"/>
                </a:cubicBezTo>
                <a:cubicBezTo>
                  <a:pt x="1037333" y="3361856"/>
                  <a:pt x="753217" y="3258649"/>
                  <a:pt x="835904" y="3231596"/>
                </a:cubicBezTo>
                <a:cubicBezTo>
                  <a:pt x="867151" y="3221074"/>
                  <a:pt x="908974" y="3232097"/>
                  <a:pt x="930608" y="3195022"/>
                </a:cubicBezTo>
                <a:cubicBezTo>
                  <a:pt x="896476" y="3165464"/>
                  <a:pt x="851286" y="3178490"/>
                  <a:pt x="817153" y="3190514"/>
                </a:cubicBezTo>
                <a:cubicBezTo>
                  <a:pt x="730141" y="3221576"/>
                  <a:pt x="736391" y="3214062"/>
                  <a:pt x="727736" y="3191015"/>
                </a:cubicBezTo>
                <a:cubicBezTo>
                  <a:pt x="699374" y="3112357"/>
                  <a:pt x="629186" y="3137408"/>
                  <a:pt x="567170" y="3150434"/>
                </a:cubicBezTo>
                <a:cubicBezTo>
                  <a:pt x="379682" y="3189512"/>
                  <a:pt x="189791" y="3178490"/>
                  <a:pt x="2784" y="3218569"/>
                </a:cubicBezTo>
                <a:cubicBezTo>
                  <a:pt x="-17406" y="3223079"/>
                  <a:pt x="77299" y="3133400"/>
                  <a:pt x="122006" y="3122877"/>
                </a:cubicBezTo>
                <a:cubicBezTo>
                  <a:pt x="170561" y="3111856"/>
                  <a:pt x="230173" y="3119872"/>
                  <a:pt x="264786" y="3068269"/>
                </a:cubicBezTo>
                <a:cubicBezTo>
                  <a:pt x="203252" y="3055243"/>
                  <a:pt x="133065" y="3080292"/>
                  <a:pt x="72009" y="3039210"/>
                </a:cubicBezTo>
                <a:cubicBezTo>
                  <a:pt x="207578" y="2982597"/>
                  <a:pt x="342665" y="2984601"/>
                  <a:pt x="459485" y="2948028"/>
                </a:cubicBezTo>
                <a:cubicBezTo>
                  <a:pt x="470061" y="2880393"/>
                  <a:pt x="393143" y="2904941"/>
                  <a:pt x="365260" y="2866364"/>
                </a:cubicBezTo>
                <a:cubicBezTo>
                  <a:pt x="1245010" y="2800232"/>
                  <a:pt x="753697" y="2604840"/>
                  <a:pt x="607071" y="2498127"/>
                </a:cubicBezTo>
                <a:cubicBezTo>
                  <a:pt x="558036" y="2462556"/>
                  <a:pt x="1073387" y="2293717"/>
                  <a:pt x="1090213" y="2289209"/>
                </a:cubicBezTo>
                <a:cubicBezTo>
                  <a:pt x="1132999" y="2278688"/>
                  <a:pt x="1302700" y="2286203"/>
                  <a:pt x="1337313" y="2272676"/>
                </a:cubicBezTo>
                <a:cubicBezTo>
                  <a:pt x="1381541" y="2255643"/>
                  <a:pt x="1235395" y="2226083"/>
                  <a:pt x="1268086" y="2205541"/>
                </a:cubicBezTo>
                <a:cubicBezTo>
                  <a:pt x="1497398" y="2060752"/>
                  <a:pt x="1513743" y="1842815"/>
                  <a:pt x="1449324" y="1827285"/>
                </a:cubicBezTo>
                <a:cubicBezTo>
                  <a:pt x="1382502" y="1811252"/>
                  <a:pt x="1317121" y="1823778"/>
                  <a:pt x="1255107" y="1849829"/>
                </a:cubicBezTo>
                <a:cubicBezTo>
                  <a:pt x="1154152" y="1892415"/>
                  <a:pt x="455158" y="1831793"/>
                  <a:pt x="259497" y="1865862"/>
                </a:cubicBezTo>
                <a:cubicBezTo>
                  <a:pt x="229691" y="1870872"/>
                  <a:pt x="189311" y="1893417"/>
                  <a:pt x="160947" y="1851332"/>
                </a:cubicBezTo>
                <a:cubicBezTo>
                  <a:pt x="362377" y="1715060"/>
                  <a:pt x="621013" y="1754138"/>
                  <a:pt x="845998" y="1661453"/>
                </a:cubicBezTo>
                <a:cubicBezTo>
                  <a:pt x="757542" y="1597824"/>
                  <a:pt x="667645" y="1600832"/>
                  <a:pt x="575343" y="1610350"/>
                </a:cubicBezTo>
                <a:cubicBezTo>
                  <a:pt x="551306" y="1612855"/>
                  <a:pt x="518615" y="1616362"/>
                  <a:pt x="512846" y="1589809"/>
                </a:cubicBezTo>
                <a:cubicBezTo>
                  <a:pt x="505636" y="1556242"/>
                  <a:pt x="544576" y="1550229"/>
                  <a:pt x="570054" y="1536702"/>
                </a:cubicBezTo>
                <a:cubicBezTo>
                  <a:pt x="608994" y="1515660"/>
                  <a:pt x="666682" y="1540710"/>
                  <a:pt x="714276" y="1483095"/>
                </a:cubicBezTo>
                <a:cubicBezTo>
                  <a:pt x="570054" y="1496622"/>
                  <a:pt x="448428" y="1520170"/>
                  <a:pt x="321033" y="1560250"/>
                </a:cubicBezTo>
                <a:cubicBezTo>
                  <a:pt x="332089" y="1524679"/>
                  <a:pt x="370548" y="1508145"/>
                  <a:pt x="348915" y="1478587"/>
                </a:cubicBezTo>
                <a:cubicBezTo>
                  <a:pt x="332571" y="1456542"/>
                  <a:pt x="285939" y="1446021"/>
                  <a:pt x="309975" y="1404938"/>
                </a:cubicBezTo>
                <a:cubicBezTo>
                  <a:pt x="377759" y="1361351"/>
                  <a:pt x="473907" y="1372876"/>
                  <a:pt x="531595" y="1310249"/>
                </a:cubicBezTo>
                <a:cubicBezTo>
                  <a:pt x="613321" y="1221071"/>
                  <a:pt x="740236" y="1190509"/>
                  <a:pt x="840230" y="1125380"/>
                </a:cubicBezTo>
                <a:cubicBezTo>
                  <a:pt x="873400" y="1104337"/>
                  <a:pt x="1091175" y="1030690"/>
                  <a:pt x="1149825" y="1007142"/>
                </a:cubicBezTo>
                <a:cubicBezTo>
                  <a:pt x="1231551" y="974076"/>
                  <a:pt x="1324813" y="962553"/>
                  <a:pt x="1405096" y="901932"/>
                </a:cubicBezTo>
                <a:cubicBezTo>
                  <a:pt x="1326255" y="889406"/>
                  <a:pt x="1262318" y="946021"/>
                  <a:pt x="1167613" y="918465"/>
                </a:cubicBezTo>
                <a:cubicBezTo>
                  <a:pt x="1317602" y="859848"/>
                  <a:pt x="1455092" y="833294"/>
                  <a:pt x="1563740" y="752632"/>
                </a:cubicBezTo>
                <a:cubicBezTo>
                  <a:pt x="1577201" y="742613"/>
                  <a:pt x="1603642" y="745619"/>
                  <a:pt x="1623833" y="742112"/>
                </a:cubicBezTo>
                <a:cubicBezTo>
                  <a:pt x="1836317" y="706540"/>
                  <a:pt x="2049765" y="676480"/>
                  <a:pt x="2259848" y="624877"/>
                </a:cubicBezTo>
                <a:cubicBezTo>
                  <a:pt x="2307442" y="612853"/>
                  <a:pt x="2391570" y="609847"/>
                  <a:pt x="2382917" y="566761"/>
                </a:cubicBezTo>
                <a:cubicBezTo>
                  <a:pt x="2369937" y="502131"/>
                  <a:pt x="2291577" y="548223"/>
                  <a:pt x="2241099" y="554235"/>
                </a:cubicBezTo>
                <a:cubicBezTo>
                  <a:pt x="2084379" y="573775"/>
                  <a:pt x="1927659" y="607843"/>
                  <a:pt x="1768535" y="588806"/>
                </a:cubicBezTo>
                <a:cubicBezTo>
                  <a:pt x="1875738" y="564757"/>
                  <a:pt x="1982463" y="540207"/>
                  <a:pt x="2089668" y="516159"/>
                </a:cubicBezTo>
                <a:cubicBezTo>
                  <a:pt x="1966597" y="524676"/>
                  <a:pt x="1859394" y="468563"/>
                  <a:pt x="1739690" y="493614"/>
                </a:cubicBezTo>
                <a:cubicBezTo>
                  <a:pt x="1701230" y="501630"/>
                  <a:pt x="1660850" y="476079"/>
                  <a:pt x="1657003" y="436500"/>
                </a:cubicBezTo>
                <a:cubicBezTo>
                  <a:pt x="1652677" y="404937"/>
                  <a:pt x="1688732" y="390909"/>
                  <a:pt x="1716134" y="380889"/>
                </a:cubicBezTo>
                <a:cubicBezTo>
                  <a:pt x="1786322" y="355337"/>
                  <a:pt x="1842086" y="279687"/>
                  <a:pt x="1931986" y="319766"/>
                </a:cubicBezTo>
                <a:cubicBezTo>
                  <a:pt x="1988712" y="256640"/>
                  <a:pt x="2079091" y="246619"/>
                  <a:pt x="2152163" y="230087"/>
                </a:cubicBezTo>
                <a:cubicBezTo>
                  <a:pt x="2385321" y="177982"/>
                  <a:pt x="2621844" y="137401"/>
                  <a:pt x="2858367" y="102831"/>
                </a:cubicBezTo>
                <a:cubicBezTo>
                  <a:pt x="3013645" y="80286"/>
                  <a:pt x="3173731" y="89806"/>
                  <a:pt x="3327568" y="61248"/>
                </a:cubicBezTo>
                <a:cubicBezTo>
                  <a:pt x="3628510" y="5637"/>
                  <a:pt x="3927528" y="7141"/>
                  <a:pt x="4227028" y="1129"/>
                </a:cubicBezTo>
                <a:cubicBezTo>
                  <a:pt x="4296975" y="-249"/>
                  <a:pt x="4366742" y="-281"/>
                  <a:pt x="4436398" y="58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5036329" y="1867446"/>
            <a:ext cx="3943349" cy="1408608"/>
          </a:xfrm>
        </p:spPr>
        <p:txBody>
          <a:bodyPr vert="horz" lIns="91440" tIns="45720" rIns="91440" bIns="45720" rtlCol="0" anchor="b">
            <a:normAutofit/>
          </a:bodyPr>
          <a:lstStyle/>
          <a:p>
            <a:pPr defTabSz="914400"/>
            <a:r>
              <a:rPr lang="en-US" sz="3300" dirty="0"/>
              <a:t>What’s Next?</a:t>
            </a:r>
          </a:p>
        </p:txBody>
      </p:sp>
      <p:sp>
        <p:nvSpPr>
          <p:cNvPr id="3" name="Text Placeholder 2"/>
          <p:cNvSpPr>
            <a:spLocks noGrp="1"/>
          </p:cNvSpPr>
          <p:nvPr>
            <p:ph type="body" idx="1"/>
          </p:nvPr>
        </p:nvSpPr>
        <p:spPr>
          <a:xfrm>
            <a:off x="4411980" y="3276054"/>
            <a:ext cx="4503420" cy="1715046"/>
          </a:xfrm>
        </p:spPr>
        <p:txBody>
          <a:bodyPr vert="horz" lIns="91440" tIns="45720" rIns="91440" bIns="45720" rtlCol="0">
            <a:normAutofit/>
          </a:bodyPr>
          <a:lstStyle/>
          <a:p>
            <a:pPr marL="342900" indent="-342900" defTabSz="914400">
              <a:spcBef>
                <a:spcPts val="1000"/>
              </a:spcBef>
              <a:buFont typeface="Wingdings" panose="05000000000000000000" pitchFamily="2" charset="2"/>
              <a:buChar char="ü"/>
            </a:pPr>
            <a:r>
              <a:rPr lang="en-US" sz="2000" dirty="0">
                <a:solidFill>
                  <a:schemeClr val="tx1"/>
                </a:solidFill>
              </a:rPr>
              <a:t>Determine meeting frequency </a:t>
            </a:r>
          </a:p>
          <a:p>
            <a:pPr marL="342900" indent="-342900" defTabSz="914400">
              <a:spcBef>
                <a:spcPts val="1000"/>
              </a:spcBef>
              <a:buFont typeface="Wingdings" panose="05000000000000000000" pitchFamily="2" charset="2"/>
              <a:buChar char="ü"/>
            </a:pPr>
            <a:r>
              <a:rPr lang="en-US" sz="2000" dirty="0">
                <a:solidFill>
                  <a:schemeClr val="tx1"/>
                </a:solidFill>
              </a:rPr>
              <a:t>Next meeting – Review Understand Current CE System (</a:t>
            </a:r>
            <a:r>
              <a:rPr lang="en-US" sz="2000" dirty="0">
                <a:solidFill>
                  <a:schemeClr val="tx1"/>
                </a:solidFill>
                <a:hlinkClick r:id="rId5"/>
              </a:rPr>
              <a:t>CE Checklist </a:t>
            </a:r>
            <a:r>
              <a:rPr lang="en-US" sz="2000" dirty="0">
                <a:solidFill>
                  <a:schemeClr val="tx1"/>
                </a:solidFill>
              </a:rPr>
              <a:t>&amp; workflow)</a:t>
            </a:r>
          </a:p>
          <a:p>
            <a:pPr defTabSz="914400">
              <a:spcBef>
                <a:spcPts val="1000"/>
              </a:spcBef>
            </a:pPr>
            <a:endParaRPr lang="en-US" sz="800" dirty="0">
              <a:solidFill>
                <a:schemeClr val="tx1"/>
              </a:solidFill>
            </a:endParaRPr>
          </a:p>
        </p:txBody>
      </p:sp>
    </p:spTree>
    <p:extLst>
      <p:ext uri="{BB962C8B-B14F-4D97-AF65-F5344CB8AC3E}">
        <p14:creationId xmlns:p14="http://schemas.microsoft.com/office/powerpoint/2010/main" val="2213368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4"/>
          <p:cNvSpPr txBox="1">
            <a:spLocks noGrp="1"/>
          </p:cNvSpPr>
          <p:nvPr>
            <p:ph type="title"/>
          </p:nvPr>
        </p:nvSpPr>
        <p:spPr>
          <a:xfrm>
            <a:off x="244471" y="0"/>
            <a:ext cx="7262037" cy="87467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95959"/>
              </a:buClr>
              <a:buSzPts val="4000"/>
              <a:buFont typeface="Arial"/>
              <a:buNone/>
            </a:pPr>
            <a:r>
              <a:rPr lang="en-US" dirty="0"/>
              <a:t>CE Resources </a:t>
            </a:r>
            <a:endParaRPr dirty="0"/>
          </a:p>
        </p:txBody>
      </p:sp>
      <p:sp>
        <p:nvSpPr>
          <p:cNvPr id="345" name="Google Shape;345;p24"/>
          <p:cNvSpPr txBox="1">
            <a:spLocks noGrp="1"/>
          </p:cNvSpPr>
          <p:nvPr>
            <p:ph type="body" idx="1"/>
          </p:nvPr>
        </p:nvSpPr>
        <p:spPr>
          <a:xfrm>
            <a:off x="244471" y="1024952"/>
            <a:ext cx="8665613" cy="411854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600"/>
              <a:buNone/>
            </a:pPr>
            <a:r>
              <a:rPr lang="en-US" sz="1600" dirty="0">
                <a:solidFill>
                  <a:schemeClr val="tx1"/>
                </a:solidFill>
              </a:rPr>
              <a:t>● HUD Coordinated Entry Notice CPD-17-01 – Notice Establishing Additional Requirements for a Continuum of Care Centralized or Coordinated Assessment System (2017) </a:t>
            </a:r>
            <a:endParaRPr sz="1600" dirty="0">
              <a:solidFill>
                <a:schemeClr val="tx1"/>
              </a:solidFill>
            </a:endParaRPr>
          </a:p>
          <a:p>
            <a:pPr marL="0" lvl="0" indent="0" algn="l" rtl="0">
              <a:lnSpc>
                <a:spcPct val="90000"/>
              </a:lnSpc>
              <a:spcBef>
                <a:spcPts val="900"/>
              </a:spcBef>
              <a:spcAft>
                <a:spcPts val="0"/>
              </a:spcAft>
              <a:buSzPts val="1600"/>
              <a:buNone/>
            </a:pPr>
            <a:r>
              <a:rPr lang="en-US" sz="1600" dirty="0">
                <a:solidFill>
                  <a:schemeClr val="tx1"/>
                </a:solidFill>
              </a:rPr>
              <a:t>● HUD Prioritization Notice CPD-16-11 – Notice on Prioritizing Persons Experiencing Chronic Homelessness and Other Vulnerable Homeless Persons in Permanent Supportive Housing (2016)</a:t>
            </a:r>
            <a:endParaRPr dirty="0">
              <a:solidFill>
                <a:schemeClr val="tx1"/>
              </a:solidFill>
            </a:endParaRPr>
          </a:p>
          <a:p>
            <a:pPr marL="0" lvl="0" indent="0" algn="l" rtl="0">
              <a:lnSpc>
                <a:spcPct val="90000"/>
              </a:lnSpc>
              <a:spcBef>
                <a:spcPts val="900"/>
              </a:spcBef>
              <a:spcAft>
                <a:spcPts val="0"/>
              </a:spcAft>
              <a:buSzPts val="1600"/>
              <a:buNone/>
            </a:pPr>
            <a:r>
              <a:rPr lang="en-US" sz="1600" dirty="0">
                <a:solidFill>
                  <a:schemeClr val="tx1"/>
                </a:solidFill>
              </a:rPr>
              <a:t> ● Coordinated Entry Policy Brief (2015)</a:t>
            </a:r>
            <a:endParaRPr dirty="0">
              <a:solidFill>
                <a:schemeClr val="tx1"/>
              </a:solidFill>
            </a:endParaRPr>
          </a:p>
          <a:p>
            <a:pPr marL="0" lvl="0" indent="0" algn="l" rtl="0">
              <a:lnSpc>
                <a:spcPct val="90000"/>
              </a:lnSpc>
              <a:spcBef>
                <a:spcPts val="900"/>
              </a:spcBef>
              <a:spcAft>
                <a:spcPts val="0"/>
              </a:spcAft>
              <a:buSzPts val="1600"/>
              <a:buNone/>
            </a:pPr>
            <a:r>
              <a:rPr lang="en-US" sz="1600" dirty="0">
                <a:solidFill>
                  <a:schemeClr val="tx1"/>
                </a:solidFill>
              </a:rPr>
              <a:t> ● </a:t>
            </a:r>
            <a:r>
              <a:rPr lang="en-US" sz="1600" dirty="0" err="1">
                <a:solidFill>
                  <a:schemeClr val="tx1"/>
                </a:solidFill>
              </a:rPr>
              <a:t>CoC</a:t>
            </a:r>
            <a:r>
              <a:rPr lang="en-US" sz="1600" dirty="0">
                <a:solidFill>
                  <a:schemeClr val="tx1"/>
                </a:solidFill>
              </a:rPr>
              <a:t> Program interim rule: 24 CFR 578.7(a)(8)</a:t>
            </a:r>
            <a:endParaRPr dirty="0">
              <a:solidFill>
                <a:schemeClr val="tx1"/>
              </a:solidFill>
            </a:endParaRPr>
          </a:p>
          <a:p>
            <a:pPr marL="0" lvl="0" indent="0" algn="l" rtl="0">
              <a:lnSpc>
                <a:spcPct val="90000"/>
              </a:lnSpc>
              <a:spcBef>
                <a:spcPts val="900"/>
              </a:spcBef>
              <a:spcAft>
                <a:spcPts val="0"/>
              </a:spcAft>
              <a:buSzPts val="1600"/>
              <a:buNone/>
            </a:pPr>
            <a:r>
              <a:rPr lang="en-US" sz="1600" dirty="0">
                <a:solidFill>
                  <a:schemeClr val="tx1"/>
                </a:solidFill>
              </a:rPr>
              <a:t> ● ESG interim rule: 24 CFR 576.400(d) </a:t>
            </a:r>
            <a:endParaRPr sz="1600" dirty="0">
              <a:solidFill>
                <a:schemeClr val="tx1"/>
              </a:solidFill>
            </a:endParaRPr>
          </a:p>
          <a:p>
            <a:pPr marL="0" lvl="0" indent="0" algn="l" rtl="0">
              <a:lnSpc>
                <a:spcPct val="90000"/>
              </a:lnSpc>
              <a:spcBef>
                <a:spcPts val="900"/>
              </a:spcBef>
              <a:spcAft>
                <a:spcPts val="0"/>
              </a:spcAft>
              <a:buSzPts val="1600"/>
              <a:buNone/>
            </a:pPr>
            <a:r>
              <a:rPr lang="en-US" sz="1600" dirty="0">
                <a:solidFill>
                  <a:schemeClr val="tx1"/>
                </a:solidFill>
              </a:rPr>
              <a:t>● HUD Equal Access rule: 24 CFR 5.105(a)(2) and 5.106(b)</a:t>
            </a:r>
            <a:endParaRPr sz="1600"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147"/>
        <p:cNvGrpSpPr/>
        <p:nvPr/>
      </p:nvGrpSpPr>
      <p:grpSpPr>
        <a:xfrm>
          <a:off x="0" y="0"/>
          <a:ext cx="0" cy="0"/>
          <a:chOff x="0" y="0"/>
          <a:chExt cx="0" cy="0"/>
        </a:xfrm>
      </p:grpSpPr>
      <p:sp>
        <p:nvSpPr>
          <p:cNvPr id="148" name="Google Shape;148;p7"/>
          <p:cNvSpPr txBox="1"/>
          <p:nvPr/>
        </p:nvSpPr>
        <p:spPr>
          <a:xfrm>
            <a:off x="1504909" y="277059"/>
            <a:ext cx="5985934"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7F7F7F"/>
                </a:solidFill>
                <a:latin typeface="Arial"/>
                <a:ea typeface="Arial"/>
                <a:cs typeface="Arial"/>
                <a:sym typeface="Arial"/>
              </a:rPr>
              <a:t>Qualities of Effective Coordinated Entry Systems</a:t>
            </a:r>
            <a:endParaRPr sz="1400" b="0" i="0" u="none" strike="noStrike" cap="none">
              <a:solidFill>
                <a:srgbClr val="000000"/>
              </a:solidFill>
              <a:latin typeface="Arial"/>
              <a:ea typeface="Arial"/>
              <a:cs typeface="Arial"/>
              <a:sym typeface="Arial"/>
            </a:endParaRPr>
          </a:p>
        </p:txBody>
      </p:sp>
      <p:grpSp>
        <p:nvGrpSpPr>
          <p:cNvPr id="149" name="Google Shape;149;p7"/>
          <p:cNvGrpSpPr/>
          <p:nvPr/>
        </p:nvGrpSpPr>
        <p:grpSpPr>
          <a:xfrm>
            <a:off x="1098107" y="692557"/>
            <a:ext cx="6884552" cy="4197144"/>
            <a:chOff x="849942" y="0"/>
            <a:chExt cx="6884552" cy="4197144"/>
          </a:xfrm>
        </p:grpSpPr>
        <p:sp>
          <p:nvSpPr>
            <p:cNvPr id="150" name="Google Shape;150;p7"/>
            <p:cNvSpPr/>
            <p:nvPr/>
          </p:nvSpPr>
          <p:spPr>
            <a:xfrm>
              <a:off x="849942" y="3695"/>
              <a:ext cx="2124855" cy="127491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7"/>
            <p:cNvSpPr txBox="1"/>
            <p:nvPr/>
          </p:nvSpPr>
          <p:spPr>
            <a:xfrm>
              <a:off x="849942" y="3695"/>
              <a:ext cx="2124855" cy="127491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lt1"/>
                  </a:solidFill>
                  <a:latin typeface="Arial"/>
                  <a:ea typeface="Arial"/>
                  <a:cs typeface="Arial"/>
                  <a:sym typeface="Arial"/>
                </a:rPr>
                <a:t>Prioritization</a:t>
              </a:r>
              <a:endParaRPr sz="2100" b="0" i="0" u="none" strike="noStrike" cap="none">
                <a:solidFill>
                  <a:schemeClr val="lt1"/>
                </a:solidFill>
                <a:latin typeface="Arial"/>
                <a:ea typeface="Arial"/>
                <a:cs typeface="Arial"/>
                <a:sym typeface="Arial"/>
              </a:endParaRPr>
            </a:p>
          </p:txBody>
        </p:sp>
        <p:sp>
          <p:nvSpPr>
            <p:cNvPr id="152" name="Google Shape;152;p7"/>
            <p:cNvSpPr/>
            <p:nvPr/>
          </p:nvSpPr>
          <p:spPr>
            <a:xfrm>
              <a:off x="3187283" y="3695"/>
              <a:ext cx="2124855" cy="127491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7"/>
            <p:cNvSpPr txBox="1"/>
            <p:nvPr/>
          </p:nvSpPr>
          <p:spPr>
            <a:xfrm>
              <a:off x="3187283" y="3695"/>
              <a:ext cx="2124855" cy="127491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lt1"/>
                  </a:solidFill>
                  <a:latin typeface="Arial"/>
                  <a:ea typeface="Arial"/>
                  <a:cs typeface="Arial"/>
                  <a:sym typeface="Arial"/>
                </a:rPr>
                <a:t>Low Barrier</a:t>
              </a:r>
              <a:endParaRPr sz="1400" b="0" i="0" u="none" strike="noStrike" cap="none">
                <a:solidFill>
                  <a:srgbClr val="000000"/>
                </a:solidFill>
                <a:latin typeface="Arial"/>
                <a:ea typeface="Arial"/>
                <a:cs typeface="Arial"/>
                <a:sym typeface="Arial"/>
              </a:endParaRPr>
            </a:p>
          </p:txBody>
        </p:sp>
        <p:sp>
          <p:nvSpPr>
            <p:cNvPr id="154" name="Google Shape;154;p7"/>
            <p:cNvSpPr/>
            <p:nvPr/>
          </p:nvSpPr>
          <p:spPr>
            <a:xfrm>
              <a:off x="5609639" y="0"/>
              <a:ext cx="2124855" cy="127491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7"/>
            <p:cNvSpPr txBox="1"/>
            <p:nvPr/>
          </p:nvSpPr>
          <p:spPr>
            <a:xfrm>
              <a:off x="5609639" y="0"/>
              <a:ext cx="2124855" cy="127491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lt1"/>
                  </a:solidFill>
                  <a:latin typeface="Arial"/>
                  <a:ea typeface="Arial"/>
                  <a:cs typeface="Arial"/>
                  <a:sym typeface="Arial"/>
                </a:rPr>
                <a:t>Housing First Orientation</a:t>
              </a:r>
              <a:endParaRPr sz="1400" b="0" i="0" u="none" strike="noStrike" cap="none">
                <a:solidFill>
                  <a:srgbClr val="000000"/>
                </a:solidFill>
                <a:latin typeface="Arial"/>
                <a:ea typeface="Arial"/>
                <a:cs typeface="Arial"/>
                <a:sym typeface="Arial"/>
              </a:endParaRPr>
            </a:p>
          </p:txBody>
        </p:sp>
        <p:sp>
          <p:nvSpPr>
            <p:cNvPr id="156" name="Google Shape;156;p7"/>
            <p:cNvSpPr/>
            <p:nvPr/>
          </p:nvSpPr>
          <p:spPr>
            <a:xfrm>
              <a:off x="990012" y="1491094"/>
              <a:ext cx="2124855" cy="127491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7"/>
            <p:cNvSpPr txBox="1"/>
            <p:nvPr/>
          </p:nvSpPr>
          <p:spPr>
            <a:xfrm>
              <a:off x="990012" y="1491094"/>
              <a:ext cx="2124855" cy="127491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lt1"/>
                  </a:solidFill>
                  <a:latin typeface="Arial"/>
                  <a:ea typeface="Arial"/>
                  <a:cs typeface="Arial"/>
                  <a:sym typeface="Arial"/>
                </a:rPr>
                <a:t>Person-Centered</a:t>
              </a:r>
              <a:endParaRPr sz="1400" b="0" i="0" u="none" strike="noStrike" cap="none">
                <a:solidFill>
                  <a:srgbClr val="000000"/>
                </a:solidFill>
                <a:latin typeface="Arial"/>
                <a:ea typeface="Arial"/>
                <a:cs typeface="Arial"/>
                <a:sym typeface="Arial"/>
              </a:endParaRPr>
            </a:p>
          </p:txBody>
        </p:sp>
        <p:sp>
          <p:nvSpPr>
            <p:cNvPr id="158" name="Google Shape;158;p7"/>
            <p:cNvSpPr/>
            <p:nvPr/>
          </p:nvSpPr>
          <p:spPr>
            <a:xfrm>
              <a:off x="3327353" y="1491094"/>
              <a:ext cx="2124855" cy="127491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7"/>
            <p:cNvSpPr txBox="1"/>
            <p:nvPr/>
          </p:nvSpPr>
          <p:spPr>
            <a:xfrm>
              <a:off x="3327353" y="1491094"/>
              <a:ext cx="2124855" cy="127491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lt1"/>
                  </a:solidFill>
                  <a:latin typeface="Arial"/>
                  <a:ea typeface="Arial"/>
                  <a:cs typeface="Arial"/>
                  <a:sym typeface="Arial"/>
                </a:rPr>
                <a:t>Fair and Equal Access</a:t>
              </a:r>
              <a:endParaRPr sz="1400" b="0" i="0" u="none" strike="noStrike" cap="none">
                <a:solidFill>
                  <a:srgbClr val="000000"/>
                </a:solidFill>
                <a:latin typeface="Arial"/>
                <a:ea typeface="Arial"/>
                <a:cs typeface="Arial"/>
                <a:sym typeface="Arial"/>
              </a:endParaRPr>
            </a:p>
          </p:txBody>
        </p:sp>
        <p:sp>
          <p:nvSpPr>
            <p:cNvPr id="160" name="Google Shape;160;p7"/>
            <p:cNvSpPr/>
            <p:nvPr/>
          </p:nvSpPr>
          <p:spPr>
            <a:xfrm>
              <a:off x="5755298" y="1433697"/>
              <a:ext cx="1844714" cy="127491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7"/>
            <p:cNvSpPr txBox="1"/>
            <p:nvPr/>
          </p:nvSpPr>
          <p:spPr>
            <a:xfrm>
              <a:off x="5755298" y="1433697"/>
              <a:ext cx="1844714" cy="127491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lt1"/>
                  </a:solidFill>
                  <a:latin typeface="Arial"/>
                  <a:ea typeface="Arial"/>
                  <a:cs typeface="Arial"/>
                  <a:sym typeface="Arial"/>
                </a:rPr>
                <a:t>Standardized Assessment by Trained Assessors</a:t>
              </a:r>
              <a:endParaRPr sz="2100" b="1" i="0" u="none" strike="noStrike" cap="none">
                <a:solidFill>
                  <a:schemeClr val="lt1"/>
                </a:solidFill>
                <a:latin typeface="Arial"/>
                <a:ea typeface="Arial"/>
                <a:cs typeface="Arial"/>
                <a:sym typeface="Arial"/>
              </a:endParaRPr>
            </a:p>
          </p:txBody>
        </p:sp>
        <p:sp>
          <p:nvSpPr>
            <p:cNvPr id="162" name="Google Shape;162;p7"/>
            <p:cNvSpPr/>
            <p:nvPr/>
          </p:nvSpPr>
          <p:spPr>
            <a:xfrm>
              <a:off x="4497883" y="2922231"/>
              <a:ext cx="2816772" cy="127491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7"/>
            <p:cNvSpPr txBox="1"/>
            <p:nvPr/>
          </p:nvSpPr>
          <p:spPr>
            <a:xfrm>
              <a:off x="4497883" y="2922231"/>
              <a:ext cx="2816772" cy="127491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lt1"/>
                  </a:solidFill>
                  <a:latin typeface="Arial"/>
                  <a:ea typeface="Arial"/>
                  <a:cs typeface="Arial"/>
                  <a:sym typeface="Arial"/>
                </a:rPr>
                <a:t>Direct Referral to Projects</a:t>
              </a:r>
              <a:endParaRPr sz="1400" b="0" i="0" u="none" strike="noStrike" cap="none">
                <a:solidFill>
                  <a:srgbClr val="000000"/>
                </a:solidFill>
                <a:latin typeface="Arial"/>
                <a:ea typeface="Arial"/>
                <a:cs typeface="Arial"/>
                <a:sym typeface="Arial"/>
              </a:endParaRPr>
            </a:p>
          </p:txBody>
        </p:sp>
        <p:sp>
          <p:nvSpPr>
            <p:cNvPr id="164" name="Google Shape;164;p7"/>
            <p:cNvSpPr/>
            <p:nvPr/>
          </p:nvSpPr>
          <p:spPr>
            <a:xfrm>
              <a:off x="1274371" y="2907238"/>
              <a:ext cx="2683649" cy="127491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7"/>
            <p:cNvSpPr txBox="1"/>
            <p:nvPr/>
          </p:nvSpPr>
          <p:spPr>
            <a:xfrm>
              <a:off x="1274371" y="2907238"/>
              <a:ext cx="2683649" cy="127491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lt1"/>
                  </a:solidFill>
                  <a:latin typeface="Arial"/>
                  <a:ea typeface="Arial"/>
                  <a:cs typeface="Arial"/>
                  <a:sym typeface="Arial"/>
                </a:rPr>
                <a:t>Standardized Referral Protocols</a:t>
              </a: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170"/>
        <p:cNvGrpSpPr/>
        <p:nvPr/>
      </p:nvGrpSpPr>
      <p:grpSpPr>
        <a:xfrm>
          <a:off x="0" y="0"/>
          <a:ext cx="0" cy="0"/>
          <a:chOff x="0" y="0"/>
          <a:chExt cx="0" cy="0"/>
        </a:xfrm>
      </p:grpSpPr>
      <p:sp>
        <p:nvSpPr>
          <p:cNvPr id="171" name="Google Shape;171;p8"/>
          <p:cNvSpPr txBox="1">
            <a:spLocks noGrp="1"/>
          </p:cNvSpPr>
          <p:nvPr>
            <p:ph type="title"/>
          </p:nvPr>
        </p:nvSpPr>
        <p:spPr>
          <a:xfrm>
            <a:off x="1361010" y="-899410"/>
            <a:ext cx="9519067"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Why does Coordinated Entry Matter?</a:t>
            </a:r>
            <a:endParaRPr/>
          </a:p>
        </p:txBody>
      </p:sp>
      <p:grpSp>
        <p:nvGrpSpPr>
          <p:cNvPr id="172" name="Google Shape;172;p8"/>
          <p:cNvGrpSpPr/>
          <p:nvPr/>
        </p:nvGrpSpPr>
        <p:grpSpPr>
          <a:xfrm>
            <a:off x="529810" y="3219"/>
            <a:ext cx="7904500" cy="4940313"/>
            <a:chOff x="334936" y="3219"/>
            <a:chExt cx="7904500" cy="4940313"/>
          </a:xfrm>
        </p:grpSpPr>
        <p:sp>
          <p:nvSpPr>
            <p:cNvPr id="173" name="Google Shape;173;p8"/>
            <p:cNvSpPr/>
            <p:nvPr/>
          </p:nvSpPr>
          <p:spPr>
            <a:xfrm>
              <a:off x="334936" y="3219"/>
              <a:ext cx="2470156" cy="148209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8"/>
            <p:cNvSpPr txBox="1"/>
            <p:nvPr/>
          </p:nvSpPr>
          <p:spPr>
            <a:xfrm>
              <a:off x="334936" y="3219"/>
              <a:ext cx="2470156" cy="1482093"/>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Clear points of access for homeless individuals</a:t>
              </a:r>
              <a:endParaRPr sz="1400" b="0" i="0" u="none" strike="noStrike" cap="none">
                <a:solidFill>
                  <a:srgbClr val="000000"/>
                </a:solidFill>
                <a:latin typeface="Arial"/>
                <a:ea typeface="Arial"/>
                <a:cs typeface="Arial"/>
                <a:sym typeface="Arial"/>
              </a:endParaRPr>
            </a:p>
          </p:txBody>
        </p:sp>
        <p:sp>
          <p:nvSpPr>
            <p:cNvPr id="175" name="Google Shape;175;p8"/>
            <p:cNvSpPr/>
            <p:nvPr/>
          </p:nvSpPr>
          <p:spPr>
            <a:xfrm>
              <a:off x="3052108" y="3219"/>
              <a:ext cx="2470156" cy="1482093"/>
            </a:xfrm>
            <a:prstGeom prst="rect">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8"/>
            <p:cNvSpPr txBox="1"/>
            <p:nvPr/>
          </p:nvSpPr>
          <p:spPr>
            <a:xfrm>
              <a:off x="3052108" y="3219"/>
              <a:ext cx="2470156" cy="1482093"/>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ctr" rtl="0">
                <a:lnSpc>
                  <a:spcPct val="90000"/>
                </a:lnSpc>
                <a:spcBef>
                  <a:spcPts val="63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Standardized assessment</a:t>
              </a:r>
              <a:endParaRPr sz="1400" b="0" i="0" u="none" strike="noStrike" cap="none">
                <a:solidFill>
                  <a:srgbClr val="000000"/>
                </a:solidFill>
                <a:latin typeface="Arial"/>
                <a:ea typeface="Arial"/>
                <a:cs typeface="Arial"/>
                <a:sym typeface="Arial"/>
              </a:endParaRPr>
            </a:p>
          </p:txBody>
        </p:sp>
        <p:sp>
          <p:nvSpPr>
            <p:cNvPr id="177" name="Google Shape;177;p8"/>
            <p:cNvSpPr/>
            <p:nvPr/>
          </p:nvSpPr>
          <p:spPr>
            <a:xfrm>
              <a:off x="5769280" y="3219"/>
              <a:ext cx="2470156" cy="148209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8"/>
            <p:cNvSpPr txBox="1"/>
            <p:nvPr/>
          </p:nvSpPr>
          <p:spPr>
            <a:xfrm>
              <a:off x="5769280" y="3219"/>
              <a:ext cx="2470156" cy="1482093"/>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Standardized/</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63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coordinated referral process</a:t>
              </a:r>
              <a:endParaRPr sz="1400" b="0" i="0" u="none" strike="noStrike" cap="none">
                <a:solidFill>
                  <a:srgbClr val="000000"/>
                </a:solidFill>
                <a:latin typeface="Arial"/>
                <a:ea typeface="Arial"/>
                <a:cs typeface="Arial"/>
                <a:sym typeface="Arial"/>
              </a:endParaRPr>
            </a:p>
          </p:txBody>
        </p:sp>
        <p:sp>
          <p:nvSpPr>
            <p:cNvPr id="179" name="Google Shape;179;p8"/>
            <p:cNvSpPr/>
            <p:nvPr/>
          </p:nvSpPr>
          <p:spPr>
            <a:xfrm>
              <a:off x="334936" y="1732329"/>
              <a:ext cx="2470156" cy="1482093"/>
            </a:xfrm>
            <a:prstGeom prst="rect">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8"/>
            <p:cNvSpPr txBox="1"/>
            <p:nvPr/>
          </p:nvSpPr>
          <p:spPr>
            <a:xfrm>
              <a:off x="334936" y="1732329"/>
              <a:ext cx="2470156" cy="1482093"/>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Real-time knowledge of housing availability</a:t>
              </a:r>
              <a:endParaRPr sz="1400" b="0" i="0" u="none" strike="noStrike" cap="none">
                <a:solidFill>
                  <a:srgbClr val="000000"/>
                </a:solidFill>
                <a:latin typeface="Arial"/>
                <a:ea typeface="Arial"/>
                <a:cs typeface="Arial"/>
                <a:sym typeface="Arial"/>
              </a:endParaRPr>
            </a:p>
          </p:txBody>
        </p:sp>
        <p:sp>
          <p:nvSpPr>
            <p:cNvPr id="181" name="Google Shape;181;p8"/>
            <p:cNvSpPr/>
            <p:nvPr/>
          </p:nvSpPr>
          <p:spPr>
            <a:xfrm>
              <a:off x="3052108" y="1732329"/>
              <a:ext cx="2470156" cy="148209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8"/>
            <p:cNvSpPr txBox="1"/>
            <p:nvPr/>
          </p:nvSpPr>
          <p:spPr>
            <a:xfrm>
              <a:off x="3052108" y="1732329"/>
              <a:ext cx="2470156" cy="1482093"/>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Strategically targeting resources efficiently and accurately in order to maximize the use of scarce resources</a:t>
              </a:r>
              <a:endParaRPr sz="1400" b="0" i="0" u="none" strike="noStrike" cap="none">
                <a:solidFill>
                  <a:srgbClr val="000000"/>
                </a:solidFill>
                <a:latin typeface="Arial"/>
                <a:ea typeface="Arial"/>
                <a:cs typeface="Arial"/>
                <a:sym typeface="Arial"/>
              </a:endParaRPr>
            </a:p>
          </p:txBody>
        </p:sp>
        <p:sp>
          <p:nvSpPr>
            <p:cNvPr id="183" name="Google Shape;183;p8"/>
            <p:cNvSpPr/>
            <p:nvPr/>
          </p:nvSpPr>
          <p:spPr>
            <a:xfrm>
              <a:off x="5769280" y="1732329"/>
              <a:ext cx="2470156" cy="1482093"/>
            </a:xfrm>
            <a:prstGeom prst="rect">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8"/>
            <p:cNvSpPr txBox="1"/>
            <p:nvPr/>
          </p:nvSpPr>
          <p:spPr>
            <a:xfrm>
              <a:off x="5769280" y="1732329"/>
              <a:ext cx="2470156" cy="1482093"/>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The most vulnerable don’t fall between the cracks </a:t>
              </a:r>
              <a:endParaRPr sz="1800" b="0" i="0" u="none" strike="noStrike" cap="none">
                <a:solidFill>
                  <a:schemeClr val="dk1"/>
                </a:solidFill>
                <a:latin typeface="Arial"/>
                <a:ea typeface="Arial"/>
                <a:cs typeface="Arial"/>
                <a:sym typeface="Arial"/>
              </a:endParaRPr>
            </a:p>
          </p:txBody>
        </p:sp>
        <p:sp>
          <p:nvSpPr>
            <p:cNvPr id="185" name="Google Shape;185;p8"/>
            <p:cNvSpPr/>
            <p:nvPr/>
          </p:nvSpPr>
          <p:spPr>
            <a:xfrm>
              <a:off x="1693522" y="3461439"/>
              <a:ext cx="2470156" cy="148209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8"/>
            <p:cNvSpPr txBox="1"/>
            <p:nvPr/>
          </p:nvSpPr>
          <p:spPr>
            <a:xfrm>
              <a:off x="1693522" y="3461439"/>
              <a:ext cx="2470156" cy="1482093"/>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More accountability and accurate matching = more confidence in investing in development</a:t>
              </a:r>
              <a:endParaRPr sz="1400" b="0" i="0" u="none" strike="noStrike" cap="none">
                <a:solidFill>
                  <a:srgbClr val="000000"/>
                </a:solidFill>
                <a:latin typeface="Arial"/>
                <a:ea typeface="Arial"/>
                <a:cs typeface="Arial"/>
                <a:sym typeface="Arial"/>
              </a:endParaRPr>
            </a:p>
          </p:txBody>
        </p:sp>
        <p:sp>
          <p:nvSpPr>
            <p:cNvPr id="187" name="Google Shape;187;p8"/>
            <p:cNvSpPr/>
            <p:nvPr/>
          </p:nvSpPr>
          <p:spPr>
            <a:xfrm>
              <a:off x="4410694" y="3461439"/>
              <a:ext cx="2470156" cy="1482093"/>
            </a:xfrm>
            <a:prstGeom prst="rect">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8"/>
            <p:cNvSpPr txBox="1"/>
            <p:nvPr/>
          </p:nvSpPr>
          <p:spPr>
            <a:xfrm>
              <a:off x="4410694" y="3461439"/>
              <a:ext cx="2470156" cy="1482093"/>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Ability to track collective impact</a:t>
              </a: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4"/>
        <p:cNvGrpSpPr/>
        <p:nvPr/>
      </p:nvGrpSpPr>
      <p:grpSpPr>
        <a:xfrm>
          <a:off x="0" y="0"/>
          <a:ext cx="0" cy="0"/>
          <a:chOff x="0" y="0"/>
          <a:chExt cx="0" cy="0"/>
        </a:xfrm>
      </p:grpSpPr>
      <p:sp useBgFill="1">
        <p:nvSpPr>
          <p:cNvPr id="141" name="Rectangle 140">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Google Shape;136;p5"/>
          <p:cNvSpPr txBox="1">
            <a:spLocks noGrp="1"/>
          </p:cNvSpPr>
          <p:nvPr>
            <p:ph type="title"/>
          </p:nvPr>
        </p:nvSpPr>
        <p:spPr>
          <a:xfrm>
            <a:off x="-969" y="41368"/>
            <a:ext cx="4069429" cy="814689"/>
          </a:xfrm>
          <a:prstGeom prst="rect">
            <a:avLst/>
          </a:prstGeom>
        </p:spPr>
        <p:txBody>
          <a:bodyPr spcFirstLastPara="1" vert="horz" lIns="91440" tIns="45720" rIns="91440" bIns="45720" rtlCol="0" anchor="ctr" anchorCtr="0">
            <a:normAutofit fontScale="90000"/>
          </a:bodyPr>
          <a:lstStyle/>
          <a:p>
            <a:pPr marL="0" lvl="0" indent="0" defTabSz="914400">
              <a:lnSpc>
                <a:spcPct val="90000"/>
              </a:lnSpc>
              <a:spcBef>
                <a:spcPct val="0"/>
              </a:spcBef>
              <a:spcAft>
                <a:spcPts val="0"/>
              </a:spcAft>
              <a:buSzPts val="2600"/>
            </a:pPr>
            <a:r>
              <a:rPr lang="en-US" sz="3000" dirty="0"/>
              <a:t>Coordinated Entry Goals </a:t>
            </a:r>
          </a:p>
        </p:txBody>
      </p:sp>
      <p:sp>
        <p:nvSpPr>
          <p:cNvPr id="135" name="Google Shape;135;p5"/>
          <p:cNvSpPr txBox="1">
            <a:spLocks noGrp="1"/>
          </p:cNvSpPr>
          <p:nvPr>
            <p:ph type="body" idx="1"/>
          </p:nvPr>
        </p:nvSpPr>
        <p:spPr>
          <a:xfrm>
            <a:off x="-968" y="798888"/>
            <a:ext cx="3593123" cy="4172859"/>
          </a:xfrm>
          <a:prstGeom prst="rect">
            <a:avLst/>
          </a:prstGeom>
        </p:spPr>
        <p:txBody>
          <a:bodyPr spcFirstLastPara="1" vert="horz" wrap="square" lIns="91440" tIns="45720" rIns="91440" bIns="45720" rtlCol="0" anchor="t" anchorCtr="0">
            <a:noAutofit/>
          </a:bodyPr>
          <a:lstStyle/>
          <a:p>
            <a:pPr marL="0" lvl="0" indent="0" defTabSz="914400">
              <a:lnSpc>
                <a:spcPct val="90000"/>
              </a:lnSpc>
              <a:spcBef>
                <a:spcPts val="0"/>
              </a:spcBef>
              <a:spcAft>
                <a:spcPts val="0"/>
              </a:spcAft>
              <a:buSzPts val="1400"/>
              <a:buNone/>
            </a:pPr>
            <a:r>
              <a:rPr lang="en-US" sz="1600" dirty="0"/>
              <a:t>People experiencing homelessness:​</a:t>
            </a:r>
            <a:endParaRPr lang="en-US" sz="1600" dirty="0">
              <a:ea typeface="Verdana"/>
            </a:endParaRPr>
          </a:p>
          <a:p>
            <a:pPr marL="457200" lvl="0" indent="-228600" defTabSz="914400">
              <a:lnSpc>
                <a:spcPct val="90000"/>
              </a:lnSpc>
              <a:spcBef>
                <a:spcPts val="0"/>
              </a:spcBef>
              <a:spcAft>
                <a:spcPts val="0"/>
              </a:spcAft>
              <a:buSzPts val="1400"/>
              <a:buFont typeface="Arial" panose="020B0604020202020204" pitchFamily="34" charset="0"/>
              <a:buChar char="•"/>
            </a:pPr>
            <a:endParaRPr lang="en-US" sz="1600" dirty="0">
              <a:ea typeface="Verdana"/>
            </a:endParaRPr>
          </a:p>
          <a:p>
            <a:pPr indent="-228600" defTabSz="914400">
              <a:lnSpc>
                <a:spcPct val="90000"/>
              </a:lnSpc>
              <a:buFont typeface="Arial" panose="020B0604020202020204" pitchFamily="34" charset="0"/>
              <a:buChar char="•"/>
            </a:pPr>
            <a:r>
              <a:rPr lang="en-US" sz="1600" dirty="0"/>
              <a:t>who need assistance the most (THE MOST VULNERABLE with MOST severe service needs) are prioritized for housing </a:t>
            </a:r>
            <a:endParaRPr lang="en-US" sz="1600" dirty="0">
              <a:ea typeface="Verdana"/>
            </a:endParaRPr>
          </a:p>
          <a:p>
            <a:pPr marL="685800" lvl="0" indent="0" defTabSz="914400">
              <a:lnSpc>
                <a:spcPct val="90000"/>
              </a:lnSpc>
              <a:spcBef>
                <a:spcPts val="1600"/>
              </a:spcBef>
              <a:spcAft>
                <a:spcPts val="0"/>
              </a:spcAft>
              <a:buSzPts val="1400"/>
              <a:buNone/>
            </a:pPr>
            <a:endParaRPr lang="en-US" sz="1600" dirty="0">
              <a:ea typeface="Verdana"/>
            </a:endParaRPr>
          </a:p>
          <a:p>
            <a:pPr marL="457200" lvl="0" indent="-228600" defTabSz="914400">
              <a:lnSpc>
                <a:spcPct val="90000"/>
              </a:lnSpc>
              <a:spcBef>
                <a:spcPts val="0"/>
              </a:spcBef>
              <a:spcAft>
                <a:spcPts val="0"/>
              </a:spcAft>
              <a:buSzPts val="1400"/>
              <a:buFont typeface="Arial" panose="020B0604020202020204" pitchFamily="34" charset="0"/>
              <a:buChar char="•"/>
            </a:pPr>
            <a:r>
              <a:rPr lang="en-US" sz="1600" dirty="0"/>
              <a:t>can easily access assistance no matter where or how they present </a:t>
            </a:r>
            <a:endParaRPr lang="en-US" sz="1600" dirty="0">
              <a:ea typeface="Verdana"/>
            </a:endParaRPr>
          </a:p>
          <a:p>
            <a:pPr marL="457200" lvl="0" indent="-228600" defTabSz="914400">
              <a:lnSpc>
                <a:spcPct val="90000"/>
              </a:lnSpc>
              <a:spcBef>
                <a:spcPts val="0"/>
              </a:spcBef>
              <a:spcAft>
                <a:spcPts val="0"/>
              </a:spcAft>
              <a:buSzPts val="1400"/>
              <a:buFont typeface="Arial" panose="020B0604020202020204" pitchFamily="34" charset="0"/>
              <a:buChar char="•"/>
            </a:pPr>
            <a:endParaRPr lang="en-US" sz="900" dirty="0"/>
          </a:p>
          <a:p>
            <a:pPr marL="457200" lvl="0" indent="-228600" defTabSz="914400">
              <a:lnSpc>
                <a:spcPct val="90000"/>
              </a:lnSpc>
              <a:spcBef>
                <a:spcPts val="0"/>
              </a:spcBef>
              <a:spcAft>
                <a:spcPts val="0"/>
              </a:spcAft>
              <a:buSzPts val="1400"/>
              <a:buFont typeface="Arial" panose="020B0604020202020204" pitchFamily="34" charset="0"/>
              <a:buChar char="•"/>
            </a:pPr>
            <a:endParaRPr lang="en-US" sz="900" dirty="0"/>
          </a:p>
        </p:txBody>
      </p:sp>
      <p:pic>
        <p:nvPicPr>
          <p:cNvPr id="1026" name="Picture 2" descr="See the source image"/>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08440" y="0"/>
            <a:ext cx="7018081"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0"/>
        <p:cNvGrpSpPr/>
        <p:nvPr/>
      </p:nvGrpSpPr>
      <p:grpSpPr>
        <a:xfrm>
          <a:off x="0" y="0"/>
          <a:ext cx="0" cy="0"/>
          <a:chOff x="0" y="0"/>
          <a:chExt cx="0" cy="0"/>
        </a:xfrm>
      </p:grpSpPr>
      <p:sp>
        <p:nvSpPr>
          <p:cNvPr id="142" name="Google Shape;142;p6"/>
          <p:cNvSpPr txBox="1">
            <a:spLocks noGrp="1"/>
          </p:cNvSpPr>
          <p:nvPr>
            <p:ph type="title"/>
          </p:nvPr>
        </p:nvSpPr>
        <p:spPr>
          <a:xfrm>
            <a:off x="4571999" y="1190"/>
            <a:ext cx="4687162" cy="1221582"/>
          </a:xfrm>
          <a:prstGeom prst="rect">
            <a:avLst/>
          </a:prstGeom>
        </p:spPr>
        <p:txBody>
          <a:bodyPr spcFirstLastPara="1" vert="horz" lIns="91440" tIns="45720" rIns="91440" bIns="45720" rtlCol="0" anchor="b" anchorCtr="0">
            <a:normAutofit/>
          </a:bodyPr>
          <a:lstStyle/>
          <a:p>
            <a:pPr marL="0" lvl="0" indent="0" defTabSz="914400">
              <a:lnSpc>
                <a:spcPct val="90000"/>
              </a:lnSpc>
              <a:spcBef>
                <a:spcPct val="0"/>
              </a:spcBef>
              <a:spcAft>
                <a:spcPts val="0"/>
              </a:spcAft>
              <a:buSzPts val="2600"/>
            </a:pPr>
            <a:r>
              <a:rPr lang="en-US" sz="3600" dirty="0"/>
              <a:t>Who is part of the CE </a:t>
            </a:r>
          </a:p>
        </p:txBody>
      </p:sp>
      <p:pic>
        <p:nvPicPr>
          <p:cNvPr id="2" name="Picture 2" descr="A picture containing indoor, doll&#10;&#10;Description automatically generated">
            <a:extLst>
              <a:ext uri="{FF2B5EF4-FFF2-40B4-BE49-F238E27FC236}">
                <a16:creationId xmlns:a16="http://schemas.microsoft.com/office/drawing/2014/main" id="{2E1D8912-0DE0-A097-46A8-60D96F868B5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8351" r="22303" b="2"/>
          <a:stretch/>
        </p:blipFill>
        <p:spPr>
          <a:xfrm>
            <a:off x="0" y="1190"/>
            <a:ext cx="4571999" cy="514231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41" name="Google Shape;141;p6"/>
          <p:cNvSpPr txBox="1">
            <a:spLocks noGrp="1"/>
          </p:cNvSpPr>
          <p:nvPr>
            <p:ph type="body" idx="1"/>
          </p:nvPr>
        </p:nvSpPr>
        <p:spPr>
          <a:xfrm>
            <a:off x="4813300" y="1960959"/>
            <a:ext cx="3968747" cy="2814636"/>
          </a:xfrm>
          <a:prstGeom prst="rect">
            <a:avLst/>
          </a:prstGeom>
        </p:spPr>
        <p:txBody>
          <a:bodyPr spcFirstLastPara="1" vert="horz" lIns="91440" tIns="45720" rIns="91440" bIns="45720" rtlCol="0" anchorCtr="0">
            <a:normAutofit/>
          </a:bodyPr>
          <a:lstStyle/>
          <a:p>
            <a:pPr marL="514350" indent="-228600" defTabSz="914400">
              <a:lnSpc>
                <a:spcPct val="90000"/>
              </a:lnSpc>
              <a:spcAft>
                <a:spcPts val="600"/>
              </a:spcAft>
              <a:buFont typeface="Arial" panose="020B0604020202020204" pitchFamily="34" charset="0"/>
              <a:buChar char="•"/>
            </a:pPr>
            <a:r>
              <a:rPr lang="en-US" sz="1800" dirty="0"/>
              <a:t>It is a community process </a:t>
            </a:r>
          </a:p>
          <a:p>
            <a:pPr marL="514350" indent="-228600" defTabSz="914400">
              <a:lnSpc>
                <a:spcPct val="90000"/>
              </a:lnSpc>
              <a:spcAft>
                <a:spcPts val="600"/>
              </a:spcAft>
              <a:buFont typeface="Arial" panose="020B0604020202020204" pitchFamily="34" charset="0"/>
              <a:buChar char="•"/>
            </a:pPr>
            <a:endParaRPr lang="en-US" sz="1800" dirty="0"/>
          </a:p>
          <a:p>
            <a:pPr marL="514350" indent="-228600" defTabSz="914400">
              <a:lnSpc>
                <a:spcPct val="90000"/>
              </a:lnSpc>
              <a:spcAft>
                <a:spcPts val="600"/>
              </a:spcAft>
              <a:buFont typeface="Arial" panose="020B0604020202020204" pitchFamily="34" charset="0"/>
              <a:buChar char="•"/>
            </a:pPr>
            <a:r>
              <a:rPr lang="en-US" sz="1800" dirty="0"/>
              <a:t>ALL COC agencies are partners whether funded or not </a:t>
            </a:r>
          </a:p>
          <a:p>
            <a:pPr marL="514350" indent="-228600" defTabSz="914400">
              <a:lnSpc>
                <a:spcPct val="90000"/>
              </a:lnSpc>
              <a:spcAft>
                <a:spcPts val="600"/>
              </a:spcAft>
              <a:buFont typeface="Arial" panose="020B0604020202020204" pitchFamily="34" charset="0"/>
              <a:buChar char="•"/>
            </a:pPr>
            <a:endParaRPr lang="en-US" sz="1800" dirty="0"/>
          </a:p>
          <a:p>
            <a:pPr marL="514350" indent="-228600" defTabSz="914400">
              <a:lnSpc>
                <a:spcPct val="90000"/>
              </a:lnSpc>
              <a:spcAft>
                <a:spcPts val="600"/>
              </a:spcAft>
              <a:buFont typeface="Arial" panose="020B0604020202020204" pitchFamily="34" charset="0"/>
              <a:buChar char="•"/>
            </a:pPr>
            <a:r>
              <a:rPr lang="en-US" sz="1800" u="sng" dirty="0"/>
              <a:t>CoC and ESG funded agencies are required to participate in CE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Shape 192"/>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A2509F26-B5DC-4BA7-B476-4CB044237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2" name="Rectangle 71">
            <a:extLst>
              <a:ext uri="{FF2B5EF4-FFF2-40B4-BE49-F238E27FC236}">
                <a16:creationId xmlns:a16="http://schemas.microsoft.com/office/drawing/2014/main" id="{DB103EB1-B135-4526-B883-33228FC27F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512553"/>
            <a:ext cx="7920990" cy="4053078"/>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93" name="Google Shape;193;p9"/>
          <p:cNvPicPr preferRelativeResize="0"/>
          <p:nvPr/>
        </p:nvPicPr>
        <p:blipFill rotWithShape="1">
          <a:blip r:embed="rId3"/>
          <a:srcRect r="-1" b="4859"/>
          <a:stretch/>
        </p:blipFill>
        <p:spPr>
          <a:xfrm rot="21480000">
            <a:off x="853377" y="752443"/>
            <a:ext cx="7437246" cy="3573297"/>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399590" y="515073"/>
            <a:ext cx="3744410" cy="462842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idx="4294967295"/>
          </p:nvPr>
        </p:nvSpPr>
        <p:spPr>
          <a:xfrm>
            <a:off x="109959" y="1385738"/>
            <a:ext cx="5289631" cy="1741403"/>
          </a:xfrm>
        </p:spPr>
        <p:txBody>
          <a:bodyPr>
            <a:normAutofit/>
          </a:bodyPr>
          <a:lstStyle/>
          <a:p>
            <a:pPr marL="0" indent="0">
              <a:buNone/>
            </a:pPr>
            <a:r>
              <a:rPr lang="en-US" sz="3200" b="1" dirty="0"/>
              <a:t>Coordinated Entry Lab</a:t>
            </a:r>
          </a:p>
          <a:p>
            <a:pPr marL="0" indent="0" algn="ctr">
              <a:buNone/>
            </a:pPr>
            <a:r>
              <a:rPr lang="en-US" sz="1800" dirty="0"/>
              <a:t> is an agile process to identify CE challenges and strategies to refine existing CE system to better services for the most vulnerable persons </a:t>
            </a:r>
          </a:p>
        </p:txBody>
      </p:sp>
    </p:spTree>
    <p:extLst>
      <p:ext uri="{BB962C8B-B14F-4D97-AF65-F5344CB8AC3E}">
        <p14:creationId xmlns:p14="http://schemas.microsoft.com/office/powerpoint/2010/main" val="3778369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ext, table, indoor, map&#10;&#10;Description automatically generated">
            <a:extLst>
              <a:ext uri="{FF2B5EF4-FFF2-40B4-BE49-F238E27FC236}">
                <a16:creationId xmlns:a16="http://schemas.microsoft.com/office/drawing/2014/main" id="{14E86EC7-F70C-7010-39AD-E3994A44405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0"/>
                    </a14:imgEffect>
                    <a14:imgEffect>
                      <a14:brightnessContrast bright="-20000" contrast="20000"/>
                    </a14:imgEffect>
                  </a14:imgLayer>
                </a14:imgProps>
              </a:ext>
            </a:extLst>
          </a:blip>
          <a:srcRect l="13865" t="163" r="-23253" b="-163"/>
          <a:stretch/>
        </p:blipFill>
        <p:spPr>
          <a:xfrm>
            <a:off x="2169763" y="0"/>
            <a:ext cx="8834034" cy="5143495"/>
          </a:xfrm>
          <a:prstGeom prst="rect">
            <a:avLst/>
          </a:prstGeom>
        </p:spPr>
      </p:pic>
      <p:sp>
        <p:nvSpPr>
          <p:cNvPr id="19"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770" y="0"/>
            <a:ext cx="4804410" cy="1424934"/>
          </a:xfrm>
        </p:spPr>
        <p:txBody>
          <a:bodyPr vert="horz" lIns="91440" tIns="45720" rIns="91440" bIns="45720" rtlCol="0" anchor="ctr">
            <a:normAutofit/>
          </a:bodyPr>
          <a:lstStyle/>
          <a:p>
            <a:pPr defTabSz="914400"/>
            <a:r>
              <a:rPr lang="en-US" sz="3000" dirty="0"/>
              <a:t>Lab Process / components </a:t>
            </a:r>
          </a:p>
        </p:txBody>
      </p:sp>
      <p:sp>
        <p:nvSpPr>
          <p:cNvPr id="3" name="TextBox 2"/>
          <p:cNvSpPr txBox="1"/>
          <p:nvPr/>
        </p:nvSpPr>
        <p:spPr>
          <a:xfrm>
            <a:off x="91913" y="979718"/>
            <a:ext cx="4228627" cy="4013763"/>
          </a:xfrm>
          <a:prstGeom prst="rect">
            <a:avLst/>
          </a:prstGeom>
        </p:spPr>
        <p:txBody>
          <a:bodyPr vert="horz" lIns="91440" tIns="45720" rIns="91440" bIns="45720" rtlCol="0" anchor="t">
            <a:noAutofit/>
          </a:bodyPr>
          <a:lstStyle/>
          <a:p>
            <a:pPr marL="342900" indent="-228600">
              <a:lnSpc>
                <a:spcPct val="90000"/>
              </a:lnSpc>
              <a:spcAft>
                <a:spcPts val="600"/>
              </a:spcAft>
              <a:buFont typeface="Arial" panose="020B0604020202020204" pitchFamily="34" charset="0"/>
              <a:buChar char="•"/>
            </a:pPr>
            <a:r>
              <a:rPr lang="en-US" sz="1600" dirty="0"/>
              <a:t>A diverse/ inclusive workgroup (that's you everyone in this meeting)</a:t>
            </a:r>
            <a:endParaRPr lang="en-US" sz="1600" dirty="0">
              <a:ea typeface="Verdana"/>
            </a:endParaRPr>
          </a:p>
          <a:p>
            <a:pPr marL="285750" indent="-228600">
              <a:lnSpc>
                <a:spcPct val="90000"/>
              </a:lnSpc>
              <a:spcAft>
                <a:spcPts val="600"/>
              </a:spcAft>
              <a:buFont typeface="Arial" panose="020B0604020202020204" pitchFamily="34" charset="0"/>
              <a:buChar char="•"/>
            </a:pPr>
            <a:endParaRPr lang="en-US" sz="1600" dirty="0">
              <a:ea typeface="Verdana"/>
            </a:endParaRPr>
          </a:p>
          <a:p>
            <a:pPr marL="342900" indent="-228600">
              <a:lnSpc>
                <a:spcPct val="90000"/>
              </a:lnSpc>
              <a:spcAft>
                <a:spcPts val="600"/>
              </a:spcAft>
              <a:buFont typeface="Arial" panose="020B0604020202020204" pitchFamily="34" charset="0"/>
              <a:buChar char="•"/>
            </a:pPr>
            <a:r>
              <a:rPr lang="en-US" sz="1600" dirty="0"/>
              <a:t>Identified areas of improvement / areas not in compliance </a:t>
            </a:r>
            <a:endParaRPr lang="en-US" sz="1600" dirty="0">
              <a:ea typeface="Verdana"/>
            </a:endParaRPr>
          </a:p>
          <a:p>
            <a:pPr marL="285750" indent="-228600">
              <a:lnSpc>
                <a:spcPct val="90000"/>
              </a:lnSpc>
              <a:spcAft>
                <a:spcPts val="600"/>
              </a:spcAft>
              <a:buFont typeface="Arial" panose="020B0604020202020204" pitchFamily="34" charset="0"/>
              <a:buChar char="•"/>
            </a:pPr>
            <a:endParaRPr lang="en-US" sz="1600" dirty="0">
              <a:ea typeface="Verdana"/>
            </a:endParaRPr>
          </a:p>
          <a:p>
            <a:pPr marL="342900" indent="-228600">
              <a:lnSpc>
                <a:spcPct val="90000"/>
              </a:lnSpc>
              <a:spcAft>
                <a:spcPts val="600"/>
              </a:spcAft>
              <a:buFont typeface="Arial" panose="020B0604020202020204" pitchFamily="34" charset="0"/>
              <a:buChar char="•"/>
            </a:pPr>
            <a:r>
              <a:rPr lang="en-US" sz="1600" dirty="0"/>
              <a:t>Develop and Prioritize Strategies</a:t>
            </a:r>
            <a:endParaRPr lang="en-US" sz="1600" dirty="0">
              <a:ea typeface="Verdana"/>
            </a:endParaRPr>
          </a:p>
          <a:p>
            <a:pPr indent="-228600">
              <a:lnSpc>
                <a:spcPct val="90000"/>
              </a:lnSpc>
              <a:spcAft>
                <a:spcPts val="600"/>
              </a:spcAft>
              <a:buFont typeface="Arial" panose="020B0604020202020204" pitchFamily="34" charset="0"/>
              <a:buChar char="•"/>
            </a:pPr>
            <a:endParaRPr lang="en-US" sz="1600" dirty="0">
              <a:ea typeface="Verdana"/>
            </a:endParaRPr>
          </a:p>
          <a:p>
            <a:pPr marL="342900" indent="-228600">
              <a:lnSpc>
                <a:spcPct val="90000"/>
              </a:lnSpc>
              <a:spcAft>
                <a:spcPts val="600"/>
              </a:spcAft>
              <a:buFont typeface="Arial" panose="020B0604020202020204" pitchFamily="34" charset="0"/>
              <a:buChar char="•"/>
            </a:pPr>
            <a:r>
              <a:rPr lang="en-US" sz="1600" dirty="0"/>
              <a:t>Create action plan for the strategies </a:t>
            </a:r>
            <a:endParaRPr lang="en-US" sz="1600" dirty="0">
              <a:ea typeface="Verdana"/>
            </a:endParaRPr>
          </a:p>
          <a:p>
            <a:pPr marL="342900" indent="-228600">
              <a:lnSpc>
                <a:spcPct val="90000"/>
              </a:lnSpc>
              <a:spcAft>
                <a:spcPts val="600"/>
              </a:spcAft>
              <a:buFont typeface="Arial" panose="020B0604020202020204" pitchFamily="34" charset="0"/>
              <a:buChar char="•"/>
            </a:pPr>
            <a:endParaRPr lang="en-US" sz="1600" dirty="0">
              <a:ea typeface="Verdana"/>
            </a:endParaRPr>
          </a:p>
          <a:p>
            <a:pPr marL="342900" indent="-228600">
              <a:lnSpc>
                <a:spcPct val="90000"/>
              </a:lnSpc>
              <a:spcAft>
                <a:spcPts val="600"/>
              </a:spcAft>
              <a:buFont typeface="Arial" panose="020B0604020202020204" pitchFamily="34" charset="0"/>
              <a:buChar char="•"/>
            </a:pPr>
            <a:r>
              <a:rPr lang="en-US" sz="1600" dirty="0"/>
              <a:t>Monitoring / evaluation of effectiveness of strategies </a:t>
            </a:r>
            <a:endParaRPr lang="en-US" sz="1600" dirty="0">
              <a:ea typeface="Verdana"/>
            </a:endParaRPr>
          </a:p>
        </p:txBody>
      </p:sp>
    </p:spTree>
    <p:extLst>
      <p:ext uri="{BB962C8B-B14F-4D97-AF65-F5344CB8AC3E}">
        <p14:creationId xmlns:p14="http://schemas.microsoft.com/office/powerpoint/2010/main" val="3085533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A picture containing sandglass, object, dark, close&#10;&#10;Description automatically generated">
            <a:extLst>
              <a:ext uri="{FF2B5EF4-FFF2-40B4-BE49-F238E27FC236}">
                <a16:creationId xmlns:a16="http://schemas.microsoft.com/office/drawing/2014/main" id="{28172954-7B84-833E-828A-BFEF2C9F01C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r="19280" b="2"/>
          <a:stretch/>
        </p:blipFill>
        <p:spPr>
          <a:xfrm>
            <a:off x="-845009" y="10"/>
            <a:ext cx="7252212" cy="5143490"/>
          </a:xfrm>
          <a:prstGeom prst="rect">
            <a:avLst/>
          </a:prstGeom>
        </p:spPr>
      </p:pic>
      <p:sp>
        <p:nvSpPr>
          <p:cNvPr id="7"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3748252" y="0"/>
            <a:ext cx="5088568" cy="891153"/>
          </a:xfrm>
        </p:spPr>
        <p:txBody>
          <a:bodyPr>
            <a:normAutofit/>
          </a:bodyPr>
          <a:lstStyle/>
          <a:p>
            <a:r>
              <a:rPr lang="es-PR" sz="2600" dirty="0" err="1"/>
              <a:t>Lab</a:t>
            </a:r>
            <a:r>
              <a:rPr lang="es-PR" sz="2600" dirty="0"/>
              <a:t> Time </a:t>
            </a:r>
            <a:r>
              <a:rPr lang="en-US" sz="2600" dirty="0"/>
              <a:t>commitment</a:t>
            </a:r>
            <a:r>
              <a:rPr lang="es-PR" sz="2600" dirty="0"/>
              <a:t>: </a:t>
            </a:r>
            <a:br>
              <a:rPr lang="es-PR" sz="2600" dirty="0"/>
            </a:br>
            <a:r>
              <a:rPr lang="es-PR" sz="2600" dirty="0" err="1"/>
              <a:t>Estimate</a:t>
            </a:r>
            <a:r>
              <a:rPr lang="es-PR" sz="2600" dirty="0"/>
              <a:t> 20 </a:t>
            </a:r>
            <a:r>
              <a:rPr lang="es-PR" sz="2600" dirty="0" err="1"/>
              <a:t>hrs</a:t>
            </a:r>
            <a:r>
              <a:rPr lang="es-PR" sz="2600" dirty="0"/>
              <a:t> </a:t>
            </a:r>
            <a:endParaRPr lang="es-PR" sz="3200" dirty="0"/>
          </a:p>
        </p:txBody>
      </p:sp>
      <p:sp>
        <p:nvSpPr>
          <p:cNvPr id="4" name="Content Placeholder 3"/>
          <p:cNvSpPr>
            <a:spLocks noGrp="1"/>
          </p:cNvSpPr>
          <p:nvPr>
            <p:ph idx="1"/>
          </p:nvPr>
        </p:nvSpPr>
        <p:spPr>
          <a:xfrm>
            <a:off x="3993924" y="1044278"/>
            <a:ext cx="5300236" cy="3874432"/>
          </a:xfrm>
        </p:spPr>
        <p:txBody>
          <a:bodyPr>
            <a:normAutofit fontScale="92500" lnSpcReduction="20000"/>
          </a:bodyPr>
          <a:lstStyle/>
          <a:p>
            <a:r>
              <a:rPr lang="en-US" sz="1600" dirty="0"/>
              <a:t>Meeting 1: Intro to Lab &amp; CE Overview</a:t>
            </a:r>
          </a:p>
          <a:p>
            <a:r>
              <a:rPr lang="es-PR" sz="1600" dirty="0"/>
              <a:t>Meeting 2: </a:t>
            </a:r>
            <a:r>
              <a:rPr lang="es-PR" sz="1600" dirty="0" err="1"/>
              <a:t>Understand</a:t>
            </a:r>
            <a:r>
              <a:rPr lang="es-PR" sz="1600" dirty="0"/>
              <a:t> </a:t>
            </a:r>
            <a:r>
              <a:rPr lang="es-PR" sz="1600" dirty="0" err="1"/>
              <a:t>Existing</a:t>
            </a:r>
            <a:r>
              <a:rPr lang="es-PR" sz="1600" dirty="0"/>
              <a:t> </a:t>
            </a:r>
            <a:r>
              <a:rPr lang="es-PR" sz="1600" dirty="0" err="1"/>
              <a:t>System</a:t>
            </a:r>
            <a:endParaRPr lang="es-PR" sz="1600" dirty="0"/>
          </a:p>
          <a:p>
            <a:r>
              <a:rPr lang="es-PR" sz="1600" dirty="0"/>
              <a:t>Meeting 3: Access </a:t>
            </a:r>
            <a:r>
              <a:rPr lang="es-PR" sz="1600" dirty="0" err="1"/>
              <a:t>Barriers</a:t>
            </a:r>
            <a:r>
              <a:rPr lang="es-PR" sz="1600" dirty="0"/>
              <a:t> &amp; </a:t>
            </a:r>
            <a:r>
              <a:rPr lang="es-PR" sz="1600" dirty="0" err="1"/>
              <a:t>Improvement</a:t>
            </a:r>
            <a:r>
              <a:rPr lang="es-PR" sz="1600" dirty="0"/>
              <a:t> </a:t>
            </a:r>
            <a:r>
              <a:rPr lang="es-PR" sz="1600" dirty="0" err="1"/>
              <a:t>Strategies</a:t>
            </a:r>
            <a:r>
              <a:rPr lang="es-PR" sz="1600" dirty="0"/>
              <a:t> </a:t>
            </a:r>
          </a:p>
          <a:p>
            <a:r>
              <a:rPr lang="es-PR" sz="1600" dirty="0"/>
              <a:t>Meeting 4: </a:t>
            </a:r>
            <a:r>
              <a:rPr lang="es-PR" sz="1600" dirty="0" err="1"/>
              <a:t>Assessment</a:t>
            </a:r>
            <a:r>
              <a:rPr lang="es-PR" sz="1600" dirty="0"/>
              <a:t> </a:t>
            </a:r>
            <a:r>
              <a:rPr lang="es-PR" sz="1600" dirty="0" err="1"/>
              <a:t>Barriers</a:t>
            </a:r>
            <a:r>
              <a:rPr lang="es-PR" sz="1600" dirty="0"/>
              <a:t> &amp; </a:t>
            </a:r>
            <a:r>
              <a:rPr lang="es-PR" sz="1600" dirty="0" err="1"/>
              <a:t>Improvement</a:t>
            </a:r>
            <a:r>
              <a:rPr lang="es-PR" sz="1600" dirty="0"/>
              <a:t> </a:t>
            </a:r>
            <a:r>
              <a:rPr lang="es-PR" sz="1600" dirty="0" err="1"/>
              <a:t>Strategies</a:t>
            </a:r>
            <a:r>
              <a:rPr lang="es-PR" sz="1600" dirty="0"/>
              <a:t> </a:t>
            </a:r>
          </a:p>
          <a:p>
            <a:r>
              <a:rPr lang="es-PR" sz="1600" dirty="0"/>
              <a:t>Meeting 5: </a:t>
            </a:r>
            <a:r>
              <a:rPr lang="es-PR" sz="1600" dirty="0" err="1"/>
              <a:t>Prioritization</a:t>
            </a:r>
            <a:r>
              <a:rPr lang="es-PR" sz="1600" dirty="0"/>
              <a:t> </a:t>
            </a:r>
            <a:r>
              <a:rPr lang="es-PR" sz="1600" dirty="0" err="1"/>
              <a:t>Barriers</a:t>
            </a:r>
            <a:r>
              <a:rPr lang="es-PR" sz="1600" dirty="0"/>
              <a:t> &amp; </a:t>
            </a:r>
            <a:r>
              <a:rPr lang="es-PR" sz="1600" dirty="0" err="1"/>
              <a:t>Improvement</a:t>
            </a:r>
            <a:r>
              <a:rPr lang="es-PR" sz="1600" dirty="0"/>
              <a:t> </a:t>
            </a:r>
            <a:r>
              <a:rPr lang="es-PR" sz="1600" dirty="0" err="1"/>
              <a:t>Strategies</a:t>
            </a:r>
            <a:r>
              <a:rPr lang="es-PR" sz="1600" dirty="0"/>
              <a:t> </a:t>
            </a:r>
          </a:p>
          <a:p>
            <a:r>
              <a:rPr lang="es-PR" sz="1600" dirty="0"/>
              <a:t>Meeting 6: </a:t>
            </a:r>
            <a:r>
              <a:rPr lang="es-PR" sz="1600" dirty="0" err="1"/>
              <a:t>Referral</a:t>
            </a:r>
            <a:r>
              <a:rPr lang="es-PR" sz="1600" dirty="0"/>
              <a:t> and </a:t>
            </a:r>
            <a:r>
              <a:rPr lang="es-PR" sz="1600" dirty="0" err="1"/>
              <a:t>Housing</a:t>
            </a:r>
            <a:r>
              <a:rPr lang="es-PR" sz="1600" dirty="0"/>
              <a:t> </a:t>
            </a:r>
            <a:r>
              <a:rPr lang="es-PR" sz="1600" dirty="0" err="1"/>
              <a:t>Placement</a:t>
            </a:r>
            <a:r>
              <a:rPr lang="es-PR" sz="1600" dirty="0"/>
              <a:t> </a:t>
            </a:r>
            <a:r>
              <a:rPr lang="es-PR" sz="1600" dirty="0" err="1"/>
              <a:t>Barriers</a:t>
            </a:r>
            <a:r>
              <a:rPr lang="es-PR" sz="1600" dirty="0"/>
              <a:t> &amp; </a:t>
            </a:r>
            <a:r>
              <a:rPr lang="es-PR" sz="1600" dirty="0" err="1"/>
              <a:t>Improvement</a:t>
            </a:r>
            <a:r>
              <a:rPr lang="es-PR" sz="1600" dirty="0"/>
              <a:t> </a:t>
            </a:r>
            <a:r>
              <a:rPr lang="es-PR" sz="1600" dirty="0" err="1"/>
              <a:t>Strategies</a:t>
            </a:r>
            <a:r>
              <a:rPr lang="es-PR" sz="1600" dirty="0"/>
              <a:t> </a:t>
            </a:r>
          </a:p>
          <a:p>
            <a:r>
              <a:rPr lang="es-PR" sz="1600" dirty="0"/>
              <a:t>Meeting 7: </a:t>
            </a:r>
            <a:r>
              <a:rPr lang="es-PR" sz="1600" dirty="0" err="1"/>
              <a:t>Mapping</a:t>
            </a:r>
            <a:r>
              <a:rPr lang="es-PR" sz="1600" dirty="0"/>
              <a:t> </a:t>
            </a:r>
            <a:r>
              <a:rPr lang="es-PR" sz="1600" dirty="0" err="1"/>
              <a:t>the</a:t>
            </a:r>
            <a:r>
              <a:rPr lang="es-PR" sz="1600" dirty="0"/>
              <a:t> Ideal </a:t>
            </a:r>
            <a:r>
              <a:rPr lang="es-PR" sz="1600" dirty="0" err="1"/>
              <a:t>System</a:t>
            </a:r>
            <a:r>
              <a:rPr lang="es-PR" sz="1600" dirty="0"/>
              <a:t> </a:t>
            </a:r>
          </a:p>
          <a:p>
            <a:r>
              <a:rPr lang="es-PR" sz="1600" dirty="0"/>
              <a:t>Meeting 8: </a:t>
            </a:r>
            <a:r>
              <a:rPr lang="es-PR" sz="1600" dirty="0" err="1"/>
              <a:t>Action</a:t>
            </a:r>
            <a:r>
              <a:rPr lang="es-PR" sz="1600" dirty="0"/>
              <a:t> Plan </a:t>
            </a:r>
            <a:r>
              <a:rPr lang="es-PR" sz="1600" dirty="0" err="1"/>
              <a:t>Development</a:t>
            </a:r>
            <a:r>
              <a:rPr lang="es-PR" sz="1600" dirty="0"/>
              <a:t> </a:t>
            </a:r>
          </a:p>
          <a:p>
            <a:r>
              <a:rPr lang="es-PR" sz="1600" dirty="0"/>
              <a:t>Meeting 9: </a:t>
            </a:r>
            <a:r>
              <a:rPr lang="es-PR" sz="1600" dirty="0" err="1"/>
              <a:t>Wrap</a:t>
            </a:r>
            <a:r>
              <a:rPr lang="es-PR" sz="1600" dirty="0"/>
              <a:t> Up- </a:t>
            </a:r>
            <a:r>
              <a:rPr lang="es-PR" sz="1600" dirty="0" err="1"/>
              <a:t>Finalize</a:t>
            </a:r>
            <a:r>
              <a:rPr lang="es-PR" sz="1600" dirty="0"/>
              <a:t> </a:t>
            </a:r>
            <a:r>
              <a:rPr lang="es-PR" sz="1600" dirty="0" err="1"/>
              <a:t>Action</a:t>
            </a:r>
            <a:r>
              <a:rPr lang="es-PR" sz="1600" dirty="0"/>
              <a:t> Plan &amp; </a:t>
            </a:r>
            <a:r>
              <a:rPr lang="es-PR" sz="1600" dirty="0" err="1"/>
              <a:t>Agree</a:t>
            </a:r>
            <a:r>
              <a:rPr lang="es-PR" sz="1600" dirty="0"/>
              <a:t> </a:t>
            </a:r>
            <a:r>
              <a:rPr lang="es-PR" sz="1600" dirty="0" err="1"/>
              <a:t>on</a:t>
            </a:r>
            <a:r>
              <a:rPr lang="es-PR" sz="1600" dirty="0"/>
              <a:t> </a:t>
            </a:r>
            <a:r>
              <a:rPr lang="es-PR" sz="1600" dirty="0" err="1"/>
              <a:t>evaluation</a:t>
            </a:r>
            <a:r>
              <a:rPr lang="es-PR" sz="1600" dirty="0"/>
              <a:t> </a:t>
            </a:r>
            <a:r>
              <a:rPr lang="es-PR" sz="1600" dirty="0" err="1"/>
              <a:t>monitoring</a:t>
            </a:r>
            <a:r>
              <a:rPr lang="es-PR" sz="1600" dirty="0"/>
              <a:t> </a:t>
            </a:r>
            <a:r>
              <a:rPr lang="es-PR" sz="1600" dirty="0" err="1"/>
              <a:t>procedures</a:t>
            </a:r>
            <a:r>
              <a:rPr lang="es-PR" sz="1600" dirty="0"/>
              <a:t> </a:t>
            </a:r>
          </a:p>
          <a:p>
            <a:endParaRPr lang="es-PR" sz="1600" dirty="0"/>
          </a:p>
          <a:p>
            <a:pPr marL="0" indent="0">
              <a:buNone/>
            </a:pPr>
            <a:r>
              <a:rPr lang="es-PR" sz="1600" i="1" dirty="0"/>
              <a:t>*</a:t>
            </a:r>
            <a:r>
              <a:rPr lang="es-PR" sz="1600" i="1" dirty="0" err="1"/>
              <a:t>Lab</a:t>
            </a:r>
            <a:r>
              <a:rPr lang="es-PR" sz="1600" i="1" dirty="0"/>
              <a:t> </a:t>
            </a:r>
            <a:r>
              <a:rPr lang="es-PR" sz="1600" i="1" dirty="0" err="1"/>
              <a:t>Ends</a:t>
            </a:r>
            <a:r>
              <a:rPr lang="es-PR" sz="1600" i="1" dirty="0"/>
              <a:t> – Define </a:t>
            </a:r>
            <a:r>
              <a:rPr lang="es-PR" sz="1600" i="1" dirty="0" err="1"/>
              <a:t>Ongoing</a:t>
            </a:r>
            <a:r>
              <a:rPr lang="es-PR" sz="1600" i="1" dirty="0"/>
              <a:t> CE meetings &amp; </a:t>
            </a:r>
            <a:r>
              <a:rPr lang="es-PR" sz="1600" i="1" dirty="0" err="1"/>
              <a:t>Next</a:t>
            </a:r>
            <a:r>
              <a:rPr lang="es-PR" sz="1600" i="1" dirty="0"/>
              <a:t>  </a:t>
            </a:r>
            <a:r>
              <a:rPr lang="es-PR" sz="1600" i="1" dirty="0" err="1"/>
              <a:t>steps</a:t>
            </a:r>
            <a:r>
              <a:rPr lang="es-PR" sz="1600" i="1" dirty="0"/>
              <a:t> </a:t>
            </a:r>
          </a:p>
          <a:p>
            <a:endParaRPr lang="es-PR" sz="900" dirty="0"/>
          </a:p>
          <a:p>
            <a:endParaRPr lang="es-PR" sz="900" dirty="0"/>
          </a:p>
        </p:txBody>
      </p:sp>
    </p:spTree>
    <p:extLst>
      <p:ext uri="{BB962C8B-B14F-4D97-AF65-F5344CB8AC3E}">
        <p14:creationId xmlns:p14="http://schemas.microsoft.com/office/powerpoint/2010/main" val="639471042"/>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1">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11874</TotalTime>
  <Words>3113</Words>
  <Application>Microsoft Office PowerPoint</Application>
  <PresentationFormat>On-screen Show (16:9)</PresentationFormat>
  <Paragraphs>356</Paragraphs>
  <Slides>33</Slides>
  <Notes>31</Notes>
  <HiddenSlides>4</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Arial</vt:lpstr>
      <vt:lpstr>Calibri Light</vt:lpstr>
      <vt:lpstr>Calibri</vt:lpstr>
      <vt:lpstr>Wingdings</vt:lpstr>
      <vt:lpstr>Verdana</vt:lpstr>
      <vt:lpstr>Work Sans</vt:lpstr>
      <vt:lpstr>Georgia</vt:lpstr>
      <vt:lpstr>Noto Sans Symbols</vt:lpstr>
      <vt:lpstr>Impact</vt:lpstr>
      <vt:lpstr>Office Theme</vt:lpstr>
      <vt:lpstr>Retrospect</vt:lpstr>
      <vt:lpstr>1_Office Theme</vt:lpstr>
      <vt:lpstr>Coordinated Entry (CE) Refinement Lab</vt:lpstr>
      <vt:lpstr>Introductions</vt:lpstr>
      <vt:lpstr>Coordinated Entry System</vt:lpstr>
      <vt:lpstr>Coordinated Entry Goals </vt:lpstr>
      <vt:lpstr>Who is part of the CE </vt:lpstr>
      <vt:lpstr>PowerPoint Presentation</vt:lpstr>
      <vt:lpstr>PowerPoint Presentation</vt:lpstr>
      <vt:lpstr>Lab Process / components </vt:lpstr>
      <vt:lpstr>Lab Time commitment:  Estimate 20 hrs </vt:lpstr>
      <vt:lpstr>Sub working groups </vt:lpstr>
      <vt:lpstr>But first the basics</vt:lpstr>
      <vt:lpstr>PowerPoint Presentation</vt:lpstr>
      <vt:lpstr>PowerPoint Presentation</vt:lpstr>
      <vt:lpstr>Access Requirements </vt:lpstr>
      <vt:lpstr>PowerPoint Presentation</vt:lpstr>
      <vt:lpstr>Assessment  Requirements </vt:lpstr>
      <vt:lpstr>PowerPoint Presentation</vt:lpstr>
      <vt:lpstr>PowerPoint Presentation</vt:lpstr>
      <vt:lpstr>Prioritization  Requirements </vt:lpstr>
      <vt:lpstr>Prioritization  Recommended</vt:lpstr>
      <vt:lpstr>PowerPoint Presentation</vt:lpstr>
      <vt:lpstr>PowerPoint Presentation</vt:lpstr>
      <vt:lpstr>Referral Requirements</vt:lpstr>
      <vt:lpstr>PowerPoint Presentation</vt:lpstr>
      <vt:lpstr>CE Data &amp; Accountability </vt:lpstr>
      <vt:lpstr>What are some questions that your data collection should help answer?</vt:lpstr>
      <vt:lpstr>Questions Clarifications </vt:lpstr>
      <vt:lpstr>The Ideal Workgroup Composition</vt:lpstr>
      <vt:lpstr>The team </vt:lpstr>
      <vt:lpstr>What’s Next?</vt:lpstr>
      <vt:lpstr>CE Resources </vt:lpstr>
      <vt:lpstr>PowerPoint Presentation</vt:lpstr>
      <vt:lpstr>Why does Coordinated Entry Matter?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CES Overview &amp; intro to  Refinement Lab</dc:title>
  <dc:creator>Joan Domenech</dc:creator>
  <cp:lastModifiedBy>Matthew R. Crookshank</cp:lastModifiedBy>
  <cp:revision>199</cp:revision>
  <dcterms:modified xsi:type="dcterms:W3CDTF">2022-05-19T13:49:30Z</dcterms:modified>
</cp:coreProperties>
</file>