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72" r:id="rId12"/>
    <p:sldId id="266" r:id="rId13"/>
    <p:sldId id="267" r:id="rId14"/>
    <p:sldId id="268"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172200"/>
            <a:ext cx="9141619" cy="226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5038" y="82172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8A4A99-41BB-41DC-AF4C-CCF1FC338C49}" type="datetimeFigureOut">
              <a:rPr lang="en-US" smtClean="0"/>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A6324A-9A06-4DDC-9F70-459CC7A93FB7}" type="slidenum">
              <a:rPr lang="en-US" smtClean="0"/>
              <a:t>‹#›</a:t>
            </a:fld>
            <a:endParaRPr lang="en-US" dirty="0"/>
          </a:p>
        </p:txBody>
      </p:sp>
    </p:spTree>
    <p:extLst>
      <p:ext uri="{BB962C8B-B14F-4D97-AF65-F5344CB8AC3E}">
        <p14:creationId xmlns:p14="http://schemas.microsoft.com/office/powerpoint/2010/main" val="384179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8A4A99-41BB-41DC-AF4C-CCF1FC338C49}" type="datetimeFigureOut">
              <a:rPr lang="en-US" smtClean="0"/>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A6324A-9A06-4DDC-9F70-459CC7A93FB7}" type="slidenum">
              <a:rPr lang="en-US" smtClean="0"/>
              <a:t>‹#›</a:t>
            </a:fld>
            <a:endParaRPr lang="en-US" dirty="0"/>
          </a:p>
        </p:txBody>
      </p:sp>
    </p:spTree>
    <p:extLst>
      <p:ext uri="{BB962C8B-B14F-4D97-AF65-F5344CB8AC3E}">
        <p14:creationId xmlns:p14="http://schemas.microsoft.com/office/powerpoint/2010/main" val="406657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4"/>
            <a:ext cx="370332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104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dirty="0"/>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8A4A99-41BB-41DC-AF4C-CCF1FC338C49}" type="datetimeFigureOut">
              <a:rPr lang="en-US" smtClean="0"/>
              <a:t>4/12/2018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A6324A-9A06-4DDC-9F70-459CC7A93FB7}" type="slidenum">
              <a:rPr lang="en-US" smtClean="0"/>
              <a:t>‹#›</a:t>
            </a:fld>
            <a:endParaRPr lang="en-US" dirty="0"/>
          </a:p>
        </p:txBody>
      </p:sp>
    </p:spTree>
    <p:extLst>
      <p:ext uri="{BB962C8B-B14F-4D97-AF65-F5344CB8AC3E}">
        <p14:creationId xmlns:p14="http://schemas.microsoft.com/office/powerpoint/2010/main" val="271462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00100" y="228600"/>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78A4A99-41BB-41DC-AF4C-CCF1FC338C49}" type="datetimeFigureOut">
              <a:rPr lang="en-US" smtClean="0"/>
              <a:t>4/12/2018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5A6324A-9A06-4DDC-9F70-459CC7A93FB7}" type="slidenum">
              <a:rPr lang="en-US" smtClean="0"/>
              <a:t>‹#›</a:t>
            </a:fld>
            <a:endParaRPr lang="en-US" dirty="0"/>
          </a:p>
        </p:txBody>
      </p:sp>
    </p:spTree>
    <p:extLst>
      <p:ext uri="{BB962C8B-B14F-4D97-AF65-F5344CB8AC3E}">
        <p14:creationId xmlns:p14="http://schemas.microsoft.com/office/powerpoint/2010/main" val="237331839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8" r:id="rId3"/>
    <p:sldLayoutId id="2147483749" r:id="rId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plprince@jchs.edu" TargetMode="External"/><Relationship Id="rId2" Type="http://schemas.openxmlformats.org/officeDocument/2006/relationships/hyperlink" Target="mailto:mattc@chrcblueridge.org"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mailto:Carol.tuning@roanokev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0159" b="5555"/>
          <a:stretch/>
        </p:blipFill>
        <p:spPr>
          <a:xfrm>
            <a:off x="0" y="0"/>
            <a:ext cx="9144000" cy="6172200"/>
          </a:xfrm>
          <a:prstGeom prst="rect">
            <a:avLst/>
          </a:prstGeom>
        </p:spPr>
      </p:pic>
      <p:sp>
        <p:nvSpPr>
          <p:cNvPr id="7" name="Title 6"/>
          <p:cNvSpPr>
            <a:spLocks noGrp="1"/>
          </p:cNvSpPr>
          <p:nvPr>
            <p:ph type="ctrTitle"/>
          </p:nvPr>
        </p:nvSpPr>
        <p:spPr>
          <a:xfrm>
            <a:off x="1600200" y="0"/>
            <a:ext cx="7543800" cy="3566160"/>
          </a:xfrm>
        </p:spPr>
        <p:txBody>
          <a:bodyPr>
            <a:normAutofit/>
          </a:bodyPr>
          <a:lstStyle/>
          <a:p>
            <a:pPr algn="r"/>
            <a:r>
              <a:rPr lang="en-US" sz="6000" b="1" dirty="0">
                <a:solidFill>
                  <a:schemeClr val="bg1"/>
                </a:solidFill>
              </a:rPr>
              <a:t>2018 </a:t>
            </a:r>
            <a:br>
              <a:rPr lang="en-US" sz="6000" b="1" dirty="0">
                <a:solidFill>
                  <a:schemeClr val="bg1"/>
                </a:solidFill>
              </a:rPr>
            </a:br>
            <a:r>
              <a:rPr lang="en-US" sz="6000" b="1" dirty="0">
                <a:solidFill>
                  <a:schemeClr val="bg1"/>
                </a:solidFill>
              </a:rPr>
              <a:t>Annual</a:t>
            </a:r>
            <a:br>
              <a:rPr lang="en-US" sz="6000" b="1" dirty="0">
                <a:solidFill>
                  <a:schemeClr val="bg1"/>
                </a:solidFill>
              </a:rPr>
            </a:br>
            <a:r>
              <a:rPr lang="en-US" sz="6000" b="1" dirty="0">
                <a:solidFill>
                  <a:schemeClr val="bg1"/>
                </a:solidFill>
              </a:rPr>
              <a:t>Point-in-Time</a:t>
            </a:r>
            <a:br>
              <a:rPr lang="en-US" sz="6000" b="1" dirty="0">
                <a:solidFill>
                  <a:schemeClr val="bg1"/>
                </a:solidFill>
              </a:rPr>
            </a:br>
            <a:r>
              <a:rPr lang="en-US" sz="6000" b="1" dirty="0">
                <a:solidFill>
                  <a:schemeClr val="bg1"/>
                </a:solidFill>
              </a:rPr>
              <a:t>Report</a:t>
            </a:r>
          </a:p>
        </p:txBody>
      </p:sp>
      <p:sp>
        <p:nvSpPr>
          <p:cNvPr id="8" name="Subtitle 7"/>
          <p:cNvSpPr>
            <a:spLocks noGrp="1"/>
          </p:cNvSpPr>
          <p:nvPr>
            <p:ph type="subTitle" idx="1"/>
          </p:nvPr>
        </p:nvSpPr>
        <p:spPr>
          <a:xfrm>
            <a:off x="1600200" y="5029200"/>
            <a:ext cx="7543800" cy="1143000"/>
          </a:xfrm>
        </p:spPr>
        <p:txBody>
          <a:bodyPr>
            <a:normAutofit/>
          </a:bodyPr>
          <a:lstStyle/>
          <a:p>
            <a:endParaRPr lang="en-US" dirty="0"/>
          </a:p>
          <a:p>
            <a:pPr algn="r"/>
            <a:r>
              <a:rPr lang="en-US" b="1" dirty="0">
                <a:solidFill>
                  <a:schemeClr val="bg1"/>
                </a:solidFill>
              </a:rPr>
              <a:t>March 2018</a:t>
            </a:r>
          </a:p>
        </p:txBody>
      </p:sp>
    </p:spTree>
    <p:extLst>
      <p:ext uri="{BB962C8B-B14F-4D97-AF65-F5344CB8AC3E}">
        <p14:creationId xmlns:p14="http://schemas.microsoft.com/office/powerpoint/2010/main" val="2637673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dirty="0">
                <a:solidFill>
                  <a:srgbClr val="005EB8"/>
                </a:solidFill>
              </a:rPr>
              <a:t>2018 Point-in-Time Survey </a:t>
            </a:r>
          </a:p>
        </p:txBody>
      </p:sp>
      <p:sp>
        <p:nvSpPr>
          <p:cNvPr id="7" name="Content Placeholder 6"/>
          <p:cNvSpPr>
            <a:spLocks noGrp="1"/>
          </p:cNvSpPr>
          <p:nvPr>
            <p:ph idx="1"/>
          </p:nvPr>
        </p:nvSpPr>
        <p:spPr>
          <a:xfrm>
            <a:off x="830580" y="1524000"/>
            <a:ext cx="7543801" cy="4023360"/>
          </a:xfrm>
        </p:spPr>
        <p:txBody>
          <a:bodyPr>
            <a:normAutofit fontScale="92500" lnSpcReduction="10000"/>
          </a:bodyPr>
          <a:lstStyle/>
          <a:p>
            <a:pPr marL="274320" indent="-274320">
              <a:lnSpc>
                <a:spcPct val="100000"/>
              </a:lnSpc>
              <a:spcAft>
                <a:spcPts val="1200"/>
              </a:spcAft>
              <a:buFont typeface="Courier New" panose="02070309020205020404" pitchFamily="49" charset="0"/>
              <a:buChar char="o"/>
            </a:pPr>
            <a:r>
              <a:rPr lang="en-US" dirty="0"/>
              <a:t>While there were 317 homeless individuals counted, only 255 individuals and households were eligible to participate in the survey on the night of January 24</a:t>
            </a:r>
            <a:r>
              <a:rPr lang="en-US" baseline="30000" dirty="0"/>
              <a:t>th</a:t>
            </a:r>
            <a:endParaRPr lang="en-US" dirty="0"/>
          </a:p>
          <a:p>
            <a:pPr marL="274320" indent="-274320">
              <a:lnSpc>
                <a:spcPct val="100000"/>
              </a:lnSpc>
              <a:spcAft>
                <a:spcPts val="1200"/>
              </a:spcAft>
              <a:buFont typeface="Courier New" panose="02070309020205020404" pitchFamily="49" charset="0"/>
              <a:buChar char="o"/>
            </a:pPr>
            <a:r>
              <a:rPr lang="en-US" dirty="0"/>
              <a:t>144 or 56.5% chose to participate.</a:t>
            </a:r>
          </a:p>
          <a:p>
            <a:pPr marL="274320" indent="-274320">
              <a:lnSpc>
                <a:spcPct val="100000"/>
              </a:lnSpc>
              <a:spcAft>
                <a:spcPts val="1200"/>
              </a:spcAft>
              <a:buFont typeface="Courier New" panose="02070309020205020404" pitchFamily="49" charset="0"/>
              <a:buChar char="o"/>
            </a:pPr>
            <a:r>
              <a:rPr lang="en-US" dirty="0"/>
              <a:t>Two versions (Single Adult and Family) of the Vulnerability Index &amp; Service Prioritization Assistance Tool (VI-SPDAT) v2.0 were used as survey instruments in addition to a 16 question supplemental survey designed to capture additional data regarding characteristics.</a:t>
            </a:r>
          </a:p>
          <a:p>
            <a:pPr marL="274320" indent="-274320">
              <a:lnSpc>
                <a:spcPct val="100000"/>
              </a:lnSpc>
              <a:spcAft>
                <a:spcPts val="1200"/>
              </a:spcAft>
              <a:buFont typeface="Courier New" panose="02070309020205020404" pitchFamily="49" charset="0"/>
              <a:buChar char="o"/>
            </a:pPr>
            <a:r>
              <a:rPr lang="en-US" dirty="0"/>
              <a:t>The average VI-SPDAT score for single adults was 5.4 (out of 17)</a:t>
            </a:r>
          </a:p>
          <a:p>
            <a:pPr marL="274320" indent="-274320">
              <a:lnSpc>
                <a:spcPct val="100000"/>
              </a:lnSpc>
              <a:spcAft>
                <a:spcPts val="1200"/>
              </a:spcAft>
              <a:buFont typeface="Courier New" panose="02070309020205020404" pitchFamily="49" charset="0"/>
              <a:buChar char="o"/>
            </a:pPr>
            <a:r>
              <a:rPr lang="en-US" dirty="0"/>
              <a:t>The average VI-SPDAT score for families was 7.3 (out of 22)</a:t>
            </a:r>
          </a:p>
        </p:txBody>
      </p:sp>
    </p:spTree>
    <p:extLst>
      <p:ext uri="{BB962C8B-B14F-4D97-AF65-F5344CB8AC3E}">
        <p14:creationId xmlns:p14="http://schemas.microsoft.com/office/powerpoint/2010/main" val="1402486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25643"/>
            <a:ext cx="7543800" cy="1450757"/>
          </a:xfrm>
        </p:spPr>
        <p:txBody>
          <a:bodyPr anchor="ctr">
            <a:normAutofit/>
          </a:bodyPr>
          <a:lstStyle/>
          <a:p>
            <a:pPr algn="ctr"/>
            <a:r>
              <a:rPr lang="en-US" sz="4200" dirty="0">
                <a:solidFill>
                  <a:srgbClr val="005EB8"/>
                </a:solidFill>
              </a:rPr>
              <a:t>Primary Reason for Homelessness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773" y="1447800"/>
            <a:ext cx="8648253" cy="4273845"/>
          </a:xfrm>
        </p:spPr>
      </p:pic>
    </p:spTree>
    <p:extLst>
      <p:ext uri="{BB962C8B-B14F-4D97-AF65-F5344CB8AC3E}">
        <p14:creationId xmlns:p14="http://schemas.microsoft.com/office/powerpoint/2010/main" val="324033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940040" cy="1450757"/>
          </a:xfrm>
        </p:spPr>
        <p:txBody>
          <a:bodyPr anchor="ctr">
            <a:normAutofit/>
          </a:bodyPr>
          <a:lstStyle/>
          <a:p>
            <a:r>
              <a:rPr lang="en-US" sz="4400" dirty="0">
                <a:solidFill>
                  <a:srgbClr val="005EB8"/>
                </a:solidFill>
              </a:rPr>
              <a:t>2018 Point-in-Time Survey Findings</a:t>
            </a:r>
          </a:p>
        </p:txBody>
      </p:sp>
      <p:sp>
        <p:nvSpPr>
          <p:cNvPr id="4" name="Text Placeholder 3"/>
          <p:cNvSpPr>
            <a:spLocks noGrp="1"/>
          </p:cNvSpPr>
          <p:nvPr>
            <p:ph type="body" idx="1"/>
          </p:nvPr>
        </p:nvSpPr>
        <p:spPr>
          <a:xfrm>
            <a:off x="662940" y="1417480"/>
            <a:ext cx="3657600" cy="639762"/>
          </a:xfrm>
        </p:spPr>
        <p:txBody>
          <a:bodyPr/>
          <a:lstStyle/>
          <a:p>
            <a:r>
              <a:rPr lang="en-US" dirty="0">
                <a:solidFill>
                  <a:srgbClr val="005EB8"/>
                </a:solidFill>
              </a:rPr>
              <a:t>Housing and Homelessness</a:t>
            </a:r>
          </a:p>
        </p:txBody>
      </p:sp>
      <p:sp>
        <p:nvSpPr>
          <p:cNvPr id="5" name="Content Placeholder 4"/>
          <p:cNvSpPr>
            <a:spLocks noGrp="1"/>
          </p:cNvSpPr>
          <p:nvPr>
            <p:ph sz="half" idx="2"/>
          </p:nvPr>
        </p:nvSpPr>
        <p:spPr>
          <a:xfrm>
            <a:off x="667294" y="1905000"/>
            <a:ext cx="3653246" cy="3951288"/>
          </a:xfrm>
        </p:spPr>
        <p:txBody>
          <a:bodyPr vert="horz" lIns="0" tIns="45720" rIns="0" bIns="45720" rtlCol="0" anchor="t">
            <a:normAutofit lnSpcReduction="10000"/>
          </a:bodyPr>
          <a:lstStyle/>
          <a:p>
            <a:pPr>
              <a:lnSpc>
                <a:spcPct val="100000"/>
              </a:lnSpc>
              <a:spcAft>
                <a:spcPts val="1200"/>
              </a:spcAft>
              <a:buFont typeface="Courier New" panose="02070309020205020404" pitchFamily="49" charset="0"/>
              <a:buChar char="o"/>
            </a:pPr>
            <a:r>
              <a:rPr lang="en-US" sz="1500" dirty="0"/>
              <a:t>Singles: 45.8% (38 of 83) indicated that it had been one year or more since living in permanent stable housing</a:t>
            </a:r>
            <a:endParaRPr lang="en-US" dirty="0"/>
          </a:p>
          <a:p>
            <a:pPr>
              <a:lnSpc>
                <a:spcPct val="100000"/>
              </a:lnSpc>
              <a:spcAft>
                <a:spcPts val="1200"/>
              </a:spcAft>
              <a:buFont typeface="Courier New" panose="02070309020205020404" pitchFamily="49" charset="0"/>
              <a:buChar char="o"/>
            </a:pPr>
            <a:r>
              <a:rPr lang="en-US" sz="1500" dirty="0"/>
              <a:t>Families: 11.1% (1 of 9) responded that it had been one year or more since living in permanent stable housing</a:t>
            </a:r>
            <a:endParaRPr lang="en-US" sz="1500" dirty="0">
              <a:cs typeface="Calibri"/>
            </a:endParaRPr>
          </a:p>
          <a:p>
            <a:pPr>
              <a:lnSpc>
                <a:spcPct val="100000"/>
              </a:lnSpc>
              <a:spcAft>
                <a:spcPts val="1200"/>
              </a:spcAft>
              <a:buFont typeface="Courier New" panose="02070309020205020404" pitchFamily="49" charset="0"/>
              <a:buChar char="o"/>
            </a:pPr>
            <a:r>
              <a:rPr lang="en-US" sz="1500" dirty="0"/>
              <a:t>Singles: 10.8% (9 of 83 ) reported having four or more episodes of homelessness in the last three years. Two individuals reported having more than 10 episodes of homelessness in the last three years</a:t>
            </a:r>
            <a:endParaRPr lang="en-US" sz="1500" dirty="0">
              <a:cs typeface="Calibri"/>
            </a:endParaRPr>
          </a:p>
          <a:p>
            <a:pPr>
              <a:lnSpc>
                <a:spcPct val="100000"/>
              </a:lnSpc>
              <a:spcAft>
                <a:spcPts val="1200"/>
              </a:spcAft>
              <a:buFont typeface="Courier New" panose="02070309020205020404" pitchFamily="49" charset="0"/>
              <a:buChar char="o"/>
            </a:pPr>
            <a:r>
              <a:rPr lang="en-US" sz="1500" dirty="0"/>
              <a:t>Families: 0% (0 of 9) reported having four or more episodes of homelessness in the last three years</a:t>
            </a:r>
            <a:endParaRPr lang="en-US" sz="1500" dirty="0">
              <a:cs typeface="Calibri"/>
            </a:endParaRPr>
          </a:p>
        </p:txBody>
      </p:sp>
      <p:sp>
        <p:nvSpPr>
          <p:cNvPr id="6" name="Text Placeholder 5"/>
          <p:cNvSpPr>
            <a:spLocks noGrp="1"/>
          </p:cNvSpPr>
          <p:nvPr>
            <p:ph type="body" sz="quarter" idx="3"/>
          </p:nvPr>
        </p:nvSpPr>
        <p:spPr>
          <a:xfrm>
            <a:off x="4724400" y="1417480"/>
            <a:ext cx="4165963" cy="639762"/>
          </a:xfrm>
        </p:spPr>
        <p:txBody>
          <a:bodyPr>
            <a:normAutofit/>
          </a:bodyPr>
          <a:lstStyle/>
          <a:p>
            <a:r>
              <a:rPr lang="en-US" dirty="0">
                <a:solidFill>
                  <a:srgbClr val="005EB8"/>
                </a:solidFill>
              </a:rPr>
              <a:t>Incarceration</a:t>
            </a:r>
          </a:p>
        </p:txBody>
      </p:sp>
      <p:sp>
        <p:nvSpPr>
          <p:cNvPr id="7" name="Content Placeholder 6"/>
          <p:cNvSpPr>
            <a:spLocks noGrp="1"/>
          </p:cNvSpPr>
          <p:nvPr>
            <p:ph sz="quarter" idx="4"/>
          </p:nvPr>
        </p:nvSpPr>
        <p:spPr>
          <a:xfrm>
            <a:off x="4724400" y="1905000"/>
            <a:ext cx="4038600" cy="4225925"/>
          </a:xfrm>
        </p:spPr>
        <p:txBody>
          <a:bodyPr vert="horz" lIns="0" tIns="45720" rIns="0" bIns="45720" rtlCol="0" anchor="t">
            <a:normAutofit/>
          </a:bodyPr>
          <a:lstStyle/>
          <a:p>
            <a:pPr marL="274320" indent="-274320">
              <a:lnSpc>
                <a:spcPct val="110000"/>
              </a:lnSpc>
              <a:spcAft>
                <a:spcPts val="1200"/>
              </a:spcAft>
              <a:buFont typeface="Courier New" panose="02070309020205020404" pitchFamily="49" charset="0"/>
              <a:buChar char="o"/>
            </a:pPr>
            <a:r>
              <a:rPr lang="en-US" sz="1600" dirty="0"/>
              <a:t>100% (3 of 3) of unsheltered individuals participating in the survey reported a history of jail incarcerations</a:t>
            </a:r>
          </a:p>
          <a:p>
            <a:pPr marL="274320" indent="-274320">
              <a:lnSpc>
                <a:spcPct val="110000"/>
              </a:lnSpc>
              <a:spcAft>
                <a:spcPts val="1200"/>
              </a:spcAft>
              <a:buFont typeface="Courier New" panose="02070309020205020404" pitchFamily="49" charset="0"/>
              <a:buChar char="o"/>
            </a:pPr>
            <a:r>
              <a:rPr lang="en-US" sz="1600" dirty="0"/>
              <a:t>73.0%  (105 of 144) of the total number of individuals surveyed reported a history of jail incarcerations </a:t>
            </a:r>
            <a:endParaRPr lang="en-US" sz="1600" dirty="0">
              <a:cs typeface="Calibri"/>
            </a:endParaRPr>
          </a:p>
          <a:p>
            <a:pPr marL="274320" indent="-274320">
              <a:lnSpc>
                <a:spcPct val="110000"/>
              </a:lnSpc>
              <a:spcAft>
                <a:spcPts val="1200"/>
              </a:spcAft>
              <a:buFont typeface="Courier New" panose="02070309020205020404" pitchFamily="49" charset="0"/>
              <a:buChar char="o"/>
            </a:pPr>
            <a:r>
              <a:rPr lang="en-US" sz="1600" dirty="0"/>
              <a:t>23.6%  (34 of the 144) reported having been to prison</a:t>
            </a:r>
            <a:endParaRPr lang="en-US" sz="1600" dirty="0">
              <a:cs typeface="Calibri"/>
            </a:endParaRPr>
          </a:p>
          <a:p>
            <a:endParaRPr lang="en-US" sz="1600" dirty="0"/>
          </a:p>
        </p:txBody>
      </p:sp>
    </p:spTree>
    <p:extLst>
      <p:ext uri="{BB962C8B-B14F-4D97-AF65-F5344CB8AC3E}">
        <p14:creationId xmlns:p14="http://schemas.microsoft.com/office/powerpoint/2010/main" val="301908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9443"/>
            <a:ext cx="8016240" cy="1450757"/>
          </a:xfrm>
        </p:spPr>
        <p:txBody>
          <a:bodyPr anchor="ctr">
            <a:normAutofit/>
          </a:bodyPr>
          <a:lstStyle/>
          <a:p>
            <a:r>
              <a:rPr lang="en-US" sz="3600" dirty="0">
                <a:solidFill>
                  <a:srgbClr val="005EB8"/>
                </a:solidFill>
              </a:rPr>
              <a:t>2018 Point-in-Time Survey Findings (cont.)</a:t>
            </a:r>
          </a:p>
        </p:txBody>
      </p:sp>
      <p:sp>
        <p:nvSpPr>
          <p:cNvPr id="3" name="Text Placeholder 2"/>
          <p:cNvSpPr>
            <a:spLocks noGrp="1"/>
          </p:cNvSpPr>
          <p:nvPr>
            <p:ph type="body" idx="1"/>
          </p:nvPr>
        </p:nvSpPr>
        <p:spPr>
          <a:xfrm>
            <a:off x="457200" y="1371600"/>
            <a:ext cx="3962400" cy="639762"/>
          </a:xfrm>
        </p:spPr>
        <p:txBody>
          <a:bodyPr>
            <a:normAutofit lnSpcReduction="10000"/>
          </a:bodyPr>
          <a:lstStyle/>
          <a:p>
            <a:r>
              <a:rPr lang="en-US" b="0" dirty="0">
                <a:solidFill>
                  <a:srgbClr val="005EB8"/>
                </a:solidFill>
              </a:rPr>
              <a:t>Income and Education Attainment</a:t>
            </a:r>
            <a:endParaRPr lang="en-US" dirty="0">
              <a:solidFill>
                <a:srgbClr val="005EB8"/>
              </a:solidFill>
            </a:endParaRPr>
          </a:p>
        </p:txBody>
      </p:sp>
      <p:sp>
        <p:nvSpPr>
          <p:cNvPr id="4" name="Content Placeholder 3"/>
          <p:cNvSpPr>
            <a:spLocks noGrp="1"/>
          </p:cNvSpPr>
          <p:nvPr>
            <p:ph sz="half" idx="2"/>
          </p:nvPr>
        </p:nvSpPr>
        <p:spPr>
          <a:xfrm>
            <a:off x="533400" y="2028779"/>
            <a:ext cx="3657600" cy="3951288"/>
          </a:xfrm>
        </p:spPr>
        <p:txBody>
          <a:bodyPr vert="horz" lIns="0" tIns="45720" rIns="0" bIns="45720" rtlCol="0" anchor="t">
            <a:normAutofit/>
          </a:bodyPr>
          <a:lstStyle/>
          <a:p>
            <a:pPr marL="274320" indent="-274320">
              <a:lnSpc>
                <a:spcPct val="100000"/>
              </a:lnSpc>
              <a:spcAft>
                <a:spcPts val="1200"/>
              </a:spcAft>
              <a:buFont typeface="Courier New" panose="02070309020205020404" pitchFamily="49" charset="0"/>
              <a:buChar char="o"/>
            </a:pPr>
            <a:r>
              <a:rPr lang="en-US" sz="1600" dirty="0"/>
              <a:t>53.5% of survey respondents reported having a High School diploma/GED or higher</a:t>
            </a:r>
            <a:endParaRPr lang="en-US" dirty="0"/>
          </a:p>
          <a:p>
            <a:pPr marL="274320" indent="-274320">
              <a:lnSpc>
                <a:spcPct val="100000"/>
              </a:lnSpc>
              <a:spcAft>
                <a:spcPts val="1200"/>
              </a:spcAft>
              <a:buFont typeface="Courier New" panose="02070309020205020404" pitchFamily="49" charset="0"/>
              <a:buChar char="o"/>
            </a:pPr>
            <a:r>
              <a:rPr lang="en-US" sz="1600" dirty="0"/>
              <a:t>44.6</a:t>
            </a:r>
            <a:r>
              <a:rPr lang="en-US" sz="1600" dirty="0">
                <a:cs typeface="Calibri"/>
              </a:rPr>
              <a:t>%  (37 of the 83) individuals reported having some form of income</a:t>
            </a:r>
            <a:endParaRPr lang="en-US" dirty="0">
              <a:solidFill>
                <a:schemeClr val="tx1"/>
              </a:solidFill>
            </a:endParaRPr>
          </a:p>
          <a:p>
            <a:pPr marL="274320" indent="-274320">
              <a:lnSpc>
                <a:spcPct val="100000"/>
              </a:lnSpc>
              <a:spcAft>
                <a:spcPts val="1200"/>
              </a:spcAft>
              <a:buFont typeface="Courier New" panose="02070309020205020404" pitchFamily="49" charset="0"/>
              <a:buChar char="o"/>
            </a:pPr>
            <a:r>
              <a:rPr lang="en-US" sz="1600" dirty="0"/>
              <a:t>31.3% of respondents reported not having a High School diploma/GED</a:t>
            </a:r>
          </a:p>
          <a:p>
            <a:pPr marL="274320" indent="-274320">
              <a:lnSpc>
                <a:spcPct val="100000"/>
              </a:lnSpc>
              <a:spcAft>
                <a:spcPts val="1200"/>
              </a:spcAft>
              <a:buFont typeface="Courier New" panose="02070309020205020404" pitchFamily="49" charset="0"/>
              <a:buChar char="o"/>
            </a:pPr>
            <a:r>
              <a:rPr lang="en-US" sz="1600" dirty="0"/>
              <a:t>2.1% of respondents reported being a college graduate or having a post-graduate degree</a:t>
            </a:r>
          </a:p>
        </p:txBody>
      </p:sp>
      <p:sp>
        <p:nvSpPr>
          <p:cNvPr id="5" name="Text Placeholder 4"/>
          <p:cNvSpPr>
            <a:spLocks noGrp="1"/>
          </p:cNvSpPr>
          <p:nvPr>
            <p:ph type="body" sz="quarter" idx="3"/>
          </p:nvPr>
        </p:nvSpPr>
        <p:spPr>
          <a:xfrm>
            <a:off x="4419600" y="1369423"/>
            <a:ext cx="3657600" cy="639762"/>
          </a:xfrm>
        </p:spPr>
        <p:txBody>
          <a:bodyPr>
            <a:normAutofit lnSpcReduction="10000"/>
          </a:bodyPr>
          <a:lstStyle/>
          <a:p>
            <a:r>
              <a:rPr lang="en-US" b="0" dirty="0">
                <a:solidFill>
                  <a:srgbClr val="005EB8"/>
                </a:solidFill>
              </a:rPr>
              <a:t>Health Care and Emergency Room Usage</a:t>
            </a:r>
            <a:endParaRPr lang="en-US" dirty="0">
              <a:solidFill>
                <a:srgbClr val="005EB8"/>
              </a:solidFill>
            </a:endParaRPr>
          </a:p>
        </p:txBody>
      </p:sp>
      <p:sp>
        <p:nvSpPr>
          <p:cNvPr id="6" name="Content Placeholder 5"/>
          <p:cNvSpPr>
            <a:spLocks noGrp="1"/>
          </p:cNvSpPr>
          <p:nvPr>
            <p:ph sz="quarter" idx="4"/>
          </p:nvPr>
        </p:nvSpPr>
        <p:spPr>
          <a:xfrm>
            <a:off x="4419600" y="2009185"/>
            <a:ext cx="3657600" cy="3951288"/>
          </a:xfrm>
        </p:spPr>
        <p:txBody>
          <a:bodyPr vert="horz" lIns="0" tIns="45720" rIns="0" bIns="45720" rtlCol="0" anchor="t">
            <a:normAutofit/>
          </a:bodyPr>
          <a:lstStyle/>
          <a:p>
            <a:pPr marL="274320" indent="-274320">
              <a:lnSpc>
                <a:spcPct val="100000"/>
              </a:lnSpc>
              <a:spcAft>
                <a:spcPts val="1200"/>
              </a:spcAft>
              <a:buFont typeface="Courier New" panose="02070309020205020404" pitchFamily="49" charset="0"/>
              <a:buChar char="o"/>
            </a:pPr>
            <a:r>
              <a:rPr lang="en-US" sz="1600" dirty="0"/>
              <a:t>45.1% (65 of 144) individuals reported having no health insurance</a:t>
            </a:r>
          </a:p>
          <a:p>
            <a:pPr marL="274320" indent="-274320">
              <a:lnSpc>
                <a:spcPct val="100000"/>
              </a:lnSpc>
              <a:spcAft>
                <a:spcPts val="1200"/>
              </a:spcAft>
              <a:buFont typeface="Courier New" panose="02070309020205020404" pitchFamily="49" charset="0"/>
              <a:buChar char="o"/>
            </a:pPr>
            <a:r>
              <a:rPr lang="en-US" sz="1600" dirty="0"/>
              <a:t>21.7% (18 of 83) single adults surveyed reported receiving health care at an emergency room three or more times in the last six months </a:t>
            </a:r>
            <a:endParaRPr lang="en-US" sz="1600" dirty="0">
              <a:cs typeface="Calibri"/>
            </a:endParaRPr>
          </a:p>
          <a:p>
            <a:pPr marL="274320" indent="-274320">
              <a:lnSpc>
                <a:spcPct val="100000"/>
              </a:lnSpc>
              <a:spcAft>
                <a:spcPts val="1200"/>
              </a:spcAft>
              <a:buFont typeface="Courier New" panose="02070309020205020404" pitchFamily="49" charset="0"/>
              <a:buChar char="o"/>
            </a:pPr>
            <a:r>
              <a:rPr lang="en-US" sz="1600" dirty="0"/>
              <a:t>These 18 individuals used the ER a total of 122 times in six months (6.8 visits per individual – six individuals reported visiting more than 10 times in the last six months)</a:t>
            </a:r>
          </a:p>
        </p:txBody>
      </p:sp>
    </p:spTree>
    <p:extLst>
      <p:ext uri="{BB962C8B-B14F-4D97-AF65-F5344CB8AC3E}">
        <p14:creationId xmlns:p14="http://schemas.microsoft.com/office/powerpoint/2010/main" val="313296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13262" y="304800"/>
            <a:ext cx="7543800" cy="1450757"/>
          </a:xfrm>
        </p:spPr>
        <p:txBody>
          <a:bodyPr anchor="ctr"/>
          <a:lstStyle/>
          <a:p>
            <a:r>
              <a:rPr lang="en-US" sz="3600" dirty="0">
                <a:solidFill>
                  <a:srgbClr val="005EB8"/>
                </a:solidFill>
              </a:rPr>
              <a:t>2018 Point-in-Time Survey Findings (cont.)</a:t>
            </a:r>
          </a:p>
        </p:txBody>
      </p:sp>
      <p:sp>
        <p:nvSpPr>
          <p:cNvPr id="10" name="Text Placeholder 9"/>
          <p:cNvSpPr>
            <a:spLocks noGrp="1"/>
          </p:cNvSpPr>
          <p:nvPr>
            <p:ph type="body" sz="quarter" idx="3"/>
          </p:nvPr>
        </p:nvSpPr>
        <p:spPr/>
        <p:txBody>
          <a:bodyPr/>
          <a:lstStyle/>
          <a:p>
            <a:r>
              <a:rPr lang="en-US" dirty="0"/>
              <a:t>  </a:t>
            </a:r>
          </a:p>
        </p:txBody>
      </p:sp>
      <p:sp>
        <p:nvSpPr>
          <p:cNvPr id="11" name="Content Placeholder 10"/>
          <p:cNvSpPr>
            <a:spLocks noGrp="1"/>
          </p:cNvSpPr>
          <p:nvPr>
            <p:ph sz="quarter" idx="4"/>
          </p:nvPr>
        </p:nvSpPr>
        <p:spPr/>
        <p:txBody>
          <a:bodyPr>
            <a:normAutofit/>
          </a:bodyPr>
          <a:lstStyle/>
          <a:p>
            <a:r>
              <a:rPr lang="en-US" sz="1600" dirty="0"/>
              <a:t> </a:t>
            </a:r>
          </a:p>
        </p:txBody>
      </p:sp>
      <p:sp>
        <p:nvSpPr>
          <p:cNvPr id="12" name="Content Placeholder 8"/>
          <p:cNvSpPr txBox="1">
            <a:spLocks/>
          </p:cNvSpPr>
          <p:nvPr/>
        </p:nvSpPr>
        <p:spPr>
          <a:xfrm>
            <a:off x="829482" y="2159793"/>
            <a:ext cx="3703320" cy="32867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320" indent="-274320">
              <a:lnSpc>
                <a:spcPct val="100000"/>
              </a:lnSpc>
              <a:spcAft>
                <a:spcPts val="1200"/>
              </a:spcAft>
              <a:buFont typeface="Courier New" panose="02070309020205020404" pitchFamily="49" charset="0"/>
              <a:buChar char="o"/>
            </a:pPr>
            <a:r>
              <a:rPr lang="en-US" sz="1600" dirty="0"/>
              <a:t>18.8% (27 of 144 individuals) reported having a permanent physical disability</a:t>
            </a:r>
          </a:p>
        </p:txBody>
      </p:sp>
      <p:sp>
        <p:nvSpPr>
          <p:cNvPr id="13" name="Text Placeholder 7"/>
          <p:cNvSpPr txBox="1">
            <a:spLocks/>
          </p:cNvSpPr>
          <p:nvPr/>
        </p:nvSpPr>
        <p:spPr>
          <a:xfrm>
            <a:off x="948656" y="1524000"/>
            <a:ext cx="3657600" cy="639762"/>
          </a:xfrm>
          <a:prstGeom prst="rect">
            <a:avLst/>
          </a:prstGeom>
        </p:spPr>
        <p:txBody>
          <a:bodyPr vert="horz" lIns="91440" tIns="45720" rIns="91440" bIns="45720" rtlCol="0" anchor="ctr">
            <a:normAutofit fontScale="5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endParaRPr lang="en-US" dirty="0"/>
          </a:p>
          <a:p>
            <a:r>
              <a:rPr lang="en-US" sz="3600" dirty="0">
                <a:solidFill>
                  <a:srgbClr val="005EB8"/>
                </a:solidFill>
              </a:rPr>
              <a:t>Disabilities</a:t>
            </a:r>
          </a:p>
        </p:txBody>
      </p:sp>
      <p:sp>
        <p:nvSpPr>
          <p:cNvPr id="14" name="Text Placeholder 9"/>
          <p:cNvSpPr txBox="1">
            <a:spLocks/>
          </p:cNvSpPr>
          <p:nvPr/>
        </p:nvSpPr>
        <p:spPr>
          <a:xfrm>
            <a:off x="960120" y="2803640"/>
            <a:ext cx="3703320"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dirty="0">
                <a:solidFill>
                  <a:srgbClr val="005EB8"/>
                </a:solidFill>
              </a:rPr>
              <a:t>Coming here in a homeless condition</a:t>
            </a:r>
          </a:p>
        </p:txBody>
      </p:sp>
      <p:sp>
        <p:nvSpPr>
          <p:cNvPr id="15" name="Content Placeholder 10"/>
          <p:cNvSpPr txBox="1">
            <a:spLocks/>
          </p:cNvSpPr>
          <p:nvPr/>
        </p:nvSpPr>
        <p:spPr>
          <a:xfrm>
            <a:off x="829482" y="3526435"/>
            <a:ext cx="3703320" cy="32867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320" indent="-274320">
              <a:lnSpc>
                <a:spcPct val="100000"/>
              </a:lnSpc>
              <a:spcAft>
                <a:spcPts val="1200"/>
              </a:spcAft>
              <a:buFont typeface="Courier New" panose="02070309020205020404" pitchFamily="49" charset="0"/>
              <a:buChar char="o"/>
            </a:pPr>
            <a:r>
              <a:rPr lang="en-US" sz="1600" dirty="0" smtClean="0"/>
              <a:t>43.2</a:t>
            </a:r>
            <a:r>
              <a:rPr lang="en-US" sz="1600" dirty="0"/>
              <a:t>% </a:t>
            </a:r>
            <a:r>
              <a:rPr lang="en-US" sz="1600" dirty="0" smtClean="0"/>
              <a:t>(48 </a:t>
            </a:r>
            <a:r>
              <a:rPr lang="en-US" sz="1600" dirty="0"/>
              <a:t>of 111) individuals surveyed reported living outside of the Continuum of Care’s service area prior to becoming homeless</a:t>
            </a:r>
          </a:p>
          <a:p>
            <a:pPr marL="274320" indent="-274320">
              <a:lnSpc>
                <a:spcPct val="100000"/>
              </a:lnSpc>
              <a:spcAft>
                <a:spcPts val="1200"/>
              </a:spcAft>
              <a:buFont typeface="Courier New" panose="02070309020205020404" pitchFamily="49" charset="0"/>
              <a:buChar char="o"/>
            </a:pPr>
            <a:r>
              <a:rPr lang="en-US" sz="1600" dirty="0"/>
              <a:t>53% (23 of 48) individuals reporting living outside the </a:t>
            </a:r>
            <a:r>
              <a:rPr lang="en-US" sz="1600" dirty="0" err="1"/>
              <a:t>CoC’s</a:t>
            </a:r>
            <a:r>
              <a:rPr lang="en-US" sz="1600" dirty="0"/>
              <a:t> service area prior to becoming homeless came from other states; 25 of the 48 (48%) came from other parts of Virginia</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876800" y="1588286"/>
            <a:ext cx="3876298" cy="3876298"/>
          </a:xfrm>
          <a:prstGeom prst="rect">
            <a:avLst/>
          </a:prstGeom>
        </p:spPr>
      </p:pic>
    </p:spTree>
    <p:extLst>
      <p:ext uri="{BB962C8B-B14F-4D97-AF65-F5344CB8AC3E}">
        <p14:creationId xmlns:p14="http://schemas.microsoft.com/office/powerpoint/2010/main" val="2253645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normAutofit/>
          </a:bodyPr>
          <a:lstStyle/>
          <a:p>
            <a:r>
              <a:rPr lang="en-US" sz="4400" dirty="0">
                <a:solidFill>
                  <a:srgbClr val="005EB8"/>
                </a:solidFill>
              </a:rPr>
              <a:t>Conclusion</a:t>
            </a:r>
          </a:p>
        </p:txBody>
      </p:sp>
      <p:sp>
        <p:nvSpPr>
          <p:cNvPr id="8" name="Content Placeholder 7"/>
          <p:cNvSpPr>
            <a:spLocks noGrp="1"/>
          </p:cNvSpPr>
          <p:nvPr>
            <p:ph idx="1"/>
          </p:nvPr>
        </p:nvSpPr>
        <p:spPr>
          <a:xfrm>
            <a:off x="762000" y="1295400"/>
            <a:ext cx="7543801" cy="4572000"/>
          </a:xfrm>
        </p:spPr>
        <p:txBody>
          <a:bodyPr vert="horz" lIns="0" tIns="45720" rIns="0" bIns="45720" rtlCol="0" anchor="t">
            <a:noAutofit/>
          </a:bodyPr>
          <a:lstStyle/>
          <a:p>
            <a:pPr marL="0" indent="0">
              <a:buNone/>
            </a:pPr>
            <a:r>
              <a:rPr lang="en-US" dirty="0"/>
              <a:t>This is the first year since 2012 that homelessness has increased in the Roanoke Region since 2012. Likely contributors to the 18.7% increase are funding cuts to vital links in our community’s coordinated response to individuals in a housing crisis. Funding for homelessness prevention services from private sources decreased by more than 50% in the last fiscal year. Emergency financial assistance for rent and utility payments through the City of Roanoke’s Department of Social Services was eliminated this year.                             </a:t>
            </a:r>
            <a:endParaRPr lang="en-US" sz="1800" dirty="0"/>
          </a:p>
          <a:p>
            <a:pPr marL="0" indent="0">
              <a:buNone/>
            </a:pPr>
            <a:r>
              <a:rPr lang="en-US" dirty="0"/>
              <a:t>Two significant achievements:  the unsheltered count (our most vulnerable and most costly to serve clients) decreased by 18%.  The  Rescue Mission’s full participation in HMIS is significant as 68% of the emergency shelter beds in our community and 78% of the individuals counted in the PIT were staying at the Mission. Having this data in our HMIS is game-changing. This will open doors for community-level planning, service coordination and resource targeting that did not exist in the past. </a:t>
            </a:r>
            <a:endParaRPr lang="en-US" dirty="0">
              <a:cs typeface="Calibri"/>
            </a:endParaRPr>
          </a:p>
        </p:txBody>
      </p:sp>
    </p:spTree>
    <p:extLst>
      <p:ext uri="{BB962C8B-B14F-4D97-AF65-F5344CB8AC3E}">
        <p14:creationId xmlns:p14="http://schemas.microsoft.com/office/powerpoint/2010/main" val="4177729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13" y="1151836"/>
            <a:ext cx="7499350" cy="4767952"/>
          </a:xfrm>
        </p:spPr>
        <p:txBody>
          <a:bodyPr vert="horz" lIns="0" tIns="45720" rIns="0" bIns="45720" rtlCol="0" anchor="t">
            <a:noAutofit/>
          </a:bodyPr>
          <a:lstStyle/>
          <a:p>
            <a:pPr>
              <a:lnSpc>
                <a:spcPct val="120000"/>
              </a:lnSpc>
              <a:buNone/>
            </a:pPr>
            <a:r>
              <a:rPr lang="en-US" sz="1400" b="1" dirty="0">
                <a:latin typeface="Arial"/>
                <a:cs typeface="Arial"/>
              </a:rPr>
              <a:t>Paula L. </a:t>
            </a:r>
            <a:r>
              <a:rPr lang="en-US" sz="1400" b="1" dirty="0" smtClean="0">
                <a:latin typeface="Arial"/>
                <a:cs typeface="Arial"/>
              </a:rPr>
              <a:t>Prince</a:t>
            </a:r>
            <a:r>
              <a:rPr lang="en-US" sz="1400" b="1" dirty="0">
                <a:latin typeface="Arial"/>
                <a:cs typeface="Arial"/>
              </a:rPr>
              <a:t>   </a:t>
            </a:r>
            <a:r>
              <a:rPr lang="en-US" sz="1400" dirty="0">
                <a:latin typeface="Arial"/>
                <a:cs typeface="Arial"/>
              </a:rPr>
              <a:t>                                                </a:t>
            </a:r>
            <a:r>
              <a:rPr lang="en-US" sz="1400" dirty="0" smtClean="0">
                <a:latin typeface="Arial"/>
                <a:cs typeface="Arial"/>
              </a:rPr>
              <a:t>         </a:t>
            </a:r>
            <a:r>
              <a:rPr lang="en-US" sz="1400" dirty="0">
                <a:latin typeface="Arial"/>
                <a:cs typeface="Arial"/>
              </a:rPr>
              <a:t>    </a:t>
            </a:r>
            <a:r>
              <a:rPr lang="en-US" sz="1400" b="1" dirty="0" smtClean="0">
                <a:latin typeface="Arial"/>
                <a:cs typeface="Arial"/>
              </a:rPr>
              <a:t>Matt </a:t>
            </a:r>
            <a:r>
              <a:rPr lang="en-US" sz="1400" b="1" dirty="0">
                <a:latin typeface="Arial"/>
                <a:cs typeface="Arial"/>
              </a:rPr>
              <a:t>Crookshank</a:t>
            </a:r>
            <a:r>
              <a:rPr lang="en-US" sz="1400" b="1" dirty="0">
                <a:solidFill>
                  <a:srgbClr val="404040"/>
                </a:solidFill>
                <a:latin typeface="Arial"/>
                <a:cs typeface="Arial"/>
              </a:rPr>
              <a:t>   </a:t>
            </a:r>
            <a:r>
              <a:rPr lang="en-US" sz="1400" dirty="0">
                <a:solidFill>
                  <a:srgbClr val="404040"/>
                </a:solidFill>
                <a:latin typeface="Arial"/>
                <a:cs typeface="Arial"/>
              </a:rPr>
              <a:t>                      </a:t>
            </a:r>
            <a:endParaRPr lang="en-US" sz="1400" dirty="0">
              <a:solidFill>
                <a:schemeClr val="tx1"/>
              </a:solidFill>
              <a:latin typeface="Arial"/>
              <a:cs typeface="Arial"/>
            </a:endParaRPr>
          </a:p>
          <a:p>
            <a:pPr>
              <a:lnSpc>
                <a:spcPct val="120000"/>
              </a:lnSpc>
              <a:buNone/>
            </a:pPr>
            <a:r>
              <a:rPr lang="en-US" sz="1400" dirty="0">
                <a:latin typeface="Arial"/>
                <a:cs typeface="Arial"/>
              </a:rPr>
              <a:t>Assistant Professor                                                   </a:t>
            </a:r>
            <a:r>
              <a:rPr lang="en-US" sz="1400" dirty="0">
                <a:solidFill>
                  <a:srgbClr val="404040"/>
                </a:solidFill>
                <a:latin typeface="Arial"/>
                <a:cs typeface="Arial"/>
              </a:rPr>
              <a:t>        Director of Homeless Services</a:t>
            </a:r>
            <a:endParaRPr lang="en-US" sz="1400" dirty="0">
              <a:solidFill>
                <a:schemeClr val="tx1"/>
              </a:solidFill>
              <a:latin typeface="Arial"/>
              <a:cs typeface="Arial"/>
            </a:endParaRPr>
          </a:p>
          <a:p>
            <a:pPr>
              <a:lnSpc>
                <a:spcPct val="120000"/>
              </a:lnSpc>
              <a:buNone/>
            </a:pPr>
            <a:r>
              <a:rPr lang="en-US" sz="1400" dirty="0">
                <a:latin typeface="Arial"/>
                <a:cs typeface="Arial"/>
              </a:rPr>
              <a:t>Jefferson College of Health Sciences </a:t>
            </a:r>
            <a:r>
              <a:rPr lang="en-US" sz="1400" dirty="0">
                <a:solidFill>
                  <a:srgbClr val="404040"/>
                </a:solidFill>
                <a:latin typeface="Arial"/>
                <a:cs typeface="Arial"/>
              </a:rPr>
              <a:t>                           </a:t>
            </a:r>
            <a:r>
              <a:rPr lang="en-US" sz="1400" dirty="0" smtClean="0">
                <a:solidFill>
                  <a:srgbClr val="404040"/>
                </a:solidFill>
                <a:latin typeface="Arial"/>
                <a:cs typeface="Arial"/>
              </a:rPr>
              <a:t> </a:t>
            </a:r>
            <a:r>
              <a:rPr lang="en-US" sz="1400" dirty="0">
                <a:solidFill>
                  <a:srgbClr val="404040"/>
                </a:solidFill>
                <a:latin typeface="Arial"/>
                <a:cs typeface="Arial"/>
              </a:rPr>
              <a:t>  Council of Community Services</a:t>
            </a:r>
            <a:endParaRPr lang="en-US" sz="1400" dirty="0">
              <a:solidFill>
                <a:schemeClr val="tx1"/>
              </a:solidFill>
              <a:latin typeface="Arial"/>
              <a:cs typeface="Arial"/>
            </a:endParaRPr>
          </a:p>
          <a:p>
            <a:pPr>
              <a:lnSpc>
                <a:spcPct val="120000"/>
              </a:lnSpc>
              <a:buNone/>
            </a:pPr>
            <a:r>
              <a:rPr lang="en-US" sz="1400" dirty="0" smtClean="0">
                <a:latin typeface="Arial"/>
                <a:cs typeface="Arial"/>
              </a:rPr>
              <a:t>Humanities and Social Sciences </a:t>
            </a:r>
            <a:r>
              <a:rPr lang="en-US" sz="1400" dirty="0" smtClean="0">
                <a:solidFill>
                  <a:srgbClr val="404040"/>
                </a:solidFill>
                <a:latin typeface="Arial"/>
                <a:cs typeface="Arial"/>
              </a:rPr>
              <a:t>                                     </a:t>
            </a:r>
            <a:r>
              <a:rPr lang="en-US" sz="1400" dirty="0" smtClean="0">
                <a:solidFill>
                  <a:srgbClr val="404040"/>
                </a:solidFill>
                <a:latin typeface="Arial"/>
                <a:cs typeface="Arial"/>
                <a:hlinkClick r:id="rId2"/>
              </a:rPr>
              <a:t>mattc@chrcblueridge.org</a:t>
            </a:r>
            <a:r>
              <a:rPr lang="en-US" sz="1400" dirty="0" smtClean="0">
                <a:solidFill>
                  <a:srgbClr val="404040"/>
                </a:solidFill>
                <a:latin typeface="Arial"/>
                <a:cs typeface="Arial"/>
              </a:rPr>
              <a:t> </a:t>
            </a:r>
            <a:endParaRPr lang="en-US" sz="1400" dirty="0" smtClean="0">
              <a:solidFill>
                <a:srgbClr val="000000"/>
              </a:solidFill>
              <a:latin typeface="Arial"/>
              <a:cs typeface="Arial"/>
            </a:endParaRPr>
          </a:p>
          <a:p>
            <a:pPr>
              <a:lnSpc>
                <a:spcPct val="120000"/>
              </a:lnSpc>
              <a:buNone/>
            </a:pPr>
            <a:r>
              <a:rPr lang="en-US" sz="1400" dirty="0" smtClean="0">
                <a:latin typeface="Arial"/>
                <a:cs typeface="Arial"/>
                <a:hlinkClick r:id="rId3"/>
              </a:rPr>
              <a:t>plprince@jchs.edu</a:t>
            </a:r>
            <a:r>
              <a:rPr lang="en-US" sz="1400" dirty="0">
                <a:solidFill>
                  <a:srgbClr val="404040"/>
                </a:solidFill>
                <a:latin typeface="Arial"/>
                <a:cs typeface="Arial"/>
              </a:rPr>
              <a:t>                                                            </a:t>
            </a:r>
            <a:r>
              <a:rPr lang="en-US" sz="1400" dirty="0" smtClean="0">
                <a:solidFill>
                  <a:srgbClr val="404040"/>
                </a:solidFill>
                <a:latin typeface="Arial"/>
                <a:cs typeface="Arial"/>
              </a:rPr>
              <a:t>(540) 266-7554</a:t>
            </a:r>
            <a:endParaRPr lang="en-US" sz="1400" dirty="0" smtClean="0">
              <a:solidFill>
                <a:schemeClr val="tx1"/>
              </a:solidFill>
              <a:latin typeface="Arial"/>
              <a:cs typeface="Arial"/>
              <a:hlinkClick r:id="rId2"/>
            </a:endParaRPr>
          </a:p>
          <a:p>
            <a:pPr>
              <a:lnSpc>
                <a:spcPct val="120000"/>
              </a:lnSpc>
              <a:buNone/>
            </a:pPr>
            <a:r>
              <a:rPr lang="en-US" sz="1400" dirty="0" smtClean="0">
                <a:latin typeface="Arial"/>
                <a:cs typeface="Arial"/>
              </a:rPr>
              <a:t>(540) 985-8380 </a:t>
            </a:r>
            <a:r>
              <a:rPr lang="en-US" sz="1400" dirty="0" smtClean="0">
                <a:solidFill>
                  <a:srgbClr val="404040"/>
                </a:solidFill>
                <a:latin typeface="Arial"/>
                <a:cs typeface="Arial"/>
              </a:rPr>
              <a:t>                                                               </a:t>
            </a:r>
            <a:r>
              <a:rPr lang="en-US" sz="1400" smtClean="0">
                <a:solidFill>
                  <a:srgbClr val="404040"/>
                </a:solidFill>
                <a:latin typeface="Arial"/>
                <a:cs typeface="Arial"/>
              </a:rPr>
              <a:t> </a:t>
            </a:r>
            <a:endParaRPr lang="en-US" sz="1400" dirty="0" smtClean="0">
              <a:solidFill>
                <a:schemeClr val="tx1"/>
              </a:solidFill>
              <a:latin typeface="Arial"/>
              <a:cs typeface="Arial"/>
            </a:endParaRPr>
          </a:p>
          <a:p>
            <a:pPr>
              <a:lnSpc>
                <a:spcPct val="120000"/>
              </a:lnSpc>
              <a:buNone/>
            </a:pPr>
            <a:r>
              <a:rPr lang="en-US" sz="1400" b="1" dirty="0" smtClean="0">
                <a:latin typeface="Arial"/>
                <a:cs typeface="Arial"/>
              </a:rPr>
              <a:t>Carol Tuning</a:t>
            </a:r>
          </a:p>
          <a:p>
            <a:pPr>
              <a:lnSpc>
                <a:spcPct val="120000"/>
              </a:lnSpc>
              <a:buNone/>
            </a:pPr>
            <a:r>
              <a:rPr lang="en-US" sz="1400" dirty="0" smtClean="0">
                <a:latin typeface="Arial"/>
                <a:cs typeface="Arial"/>
              </a:rPr>
              <a:t>Human </a:t>
            </a:r>
            <a:r>
              <a:rPr lang="en-US" sz="1400" dirty="0">
                <a:latin typeface="Arial"/>
                <a:cs typeface="Arial"/>
              </a:rPr>
              <a:t>Services Administrator</a:t>
            </a:r>
            <a:endParaRPr lang="en-US" sz="1400" dirty="0">
              <a:solidFill>
                <a:schemeClr val="tx1"/>
              </a:solidFill>
              <a:latin typeface="Arial"/>
              <a:cs typeface="Arial"/>
            </a:endParaRPr>
          </a:p>
          <a:p>
            <a:pPr>
              <a:lnSpc>
                <a:spcPct val="120000"/>
              </a:lnSpc>
              <a:buNone/>
            </a:pPr>
            <a:r>
              <a:rPr lang="en-US" sz="1400" dirty="0">
                <a:latin typeface="Arial"/>
                <a:cs typeface="Arial"/>
              </a:rPr>
              <a:t>Chair, Blue Ridge Continuum of Care</a:t>
            </a:r>
            <a:endParaRPr lang="en-US" sz="1400" dirty="0">
              <a:solidFill>
                <a:schemeClr val="tx1"/>
              </a:solidFill>
              <a:latin typeface="Arial"/>
              <a:cs typeface="Arial"/>
            </a:endParaRPr>
          </a:p>
          <a:p>
            <a:pPr>
              <a:lnSpc>
                <a:spcPct val="120000"/>
              </a:lnSpc>
              <a:buNone/>
            </a:pPr>
            <a:r>
              <a:rPr lang="en-US" sz="1400" dirty="0" smtClean="0">
                <a:latin typeface="Arial"/>
                <a:cs typeface="Arial"/>
              </a:rPr>
              <a:t>(</a:t>
            </a:r>
            <a:r>
              <a:rPr lang="en-US" sz="1400" dirty="0">
                <a:latin typeface="Arial"/>
                <a:cs typeface="Arial"/>
              </a:rPr>
              <a:t>540) 312-8301</a:t>
            </a:r>
            <a:endParaRPr lang="en-US" sz="1400" dirty="0">
              <a:solidFill>
                <a:schemeClr val="tx1"/>
              </a:solidFill>
              <a:latin typeface="Arial"/>
              <a:cs typeface="Arial"/>
            </a:endParaRPr>
          </a:p>
          <a:p>
            <a:pPr>
              <a:lnSpc>
                <a:spcPct val="120000"/>
              </a:lnSpc>
              <a:buNone/>
            </a:pPr>
            <a:r>
              <a:rPr lang="en-US" sz="1400" dirty="0">
                <a:latin typeface="Arial"/>
                <a:cs typeface="Arial"/>
                <a:hlinkClick r:id="rId4"/>
              </a:rPr>
              <a:t>Carol.tuning@roanokeva.gov</a:t>
            </a:r>
            <a:endParaRPr lang="en-US" sz="1400" dirty="0">
              <a:solidFill>
                <a:schemeClr val="tx1"/>
              </a:solidFill>
              <a:latin typeface="Arial"/>
              <a:cs typeface="Arial"/>
            </a:endParaRPr>
          </a:p>
          <a:p>
            <a:pPr marL="0" indent="0">
              <a:lnSpc>
                <a:spcPct val="120000"/>
              </a:lnSpc>
              <a:buNone/>
            </a:pPr>
            <a:endParaRPr lang="en-US" sz="1400" dirty="0">
              <a:latin typeface="Arial"/>
              <a:cs typeface="Arial"/>
            </a:endParaRPr>
          </a:p>
          <a:p>
            <a:pPr>
              <a:lnSpc>
                <a:spcPct val="120000"/>
              </a:lnSpc>
            </a:pPr>
            <a:endParaRPr lang="en-US" sz="1400" dirty="0">
              <a:solidFill>
                <a:srgbClr val="404040"/>
              </a:solidFill>
              <a:latin typeface="Arial"/>
              <a:ea typeface="Tahoma"/>
              <a:cs typeface="Arial"/>
            </a:endParaRPr>
          </a:p>
          <a:p>
            <a:pPr>
              <a:lnSpc>
                <a:spcPct val="120000"/>
              </a:lnSpc>
            </a:pPr>
            <a:endParaRPr lang="en-US" sz="1400" dirty="0">
              <a:latin typeface="Arial"/>
              <a:cs typeface="Arial"/>
            </a:endParaRPr>
          </a:p>
          <a:p>
            <a:pPr>
              <a:lnSpc>
                <a:spcPct val="120000"/>
              </a:lnSpc>
            </a:pPr>
            <a:endParaRPr lang="en-US" sz="1400" dirty="0">
              <a:latin typeface="Arial"/>
              <a:cs typeface="Arial"/>
            </a:endParaRPr>
          </a:p>
          <a:p>
            <a:pPr>
              <a:lnSpc>
                <a:spcPct val="120000"/>
              </a:lnSpc>
            </a:pPr>
            <a:endParaRPr lang="en-US" sz="1400" dirty="0">
              <a:latin typeface="Arial"/>
              <a:cs typeface="Arial"/>
            </a:endParaRPr>
          </a:p>
        </p:txBody>
      </p:sp>
      <p:pic>
        <p:nvPicPr>
          <p:cNvPr id="4" name="Picture 3" descr="CCS_Horiz3line"/>
          <p:cNvPicPr/>
          <p:nvPr/>
        </p:nvPicPr>
        <p:blipFill>
          <a:blip r:embed="rId5"/>
          <a:srcRect/>
          <a:stretch>
            <a:fillRect/>
          </a:stretch>
        </p:blipFill>
        <p:spPr bwMode="auto">
          <a:xfrm>
            <a:off x="6791325" y="5432156"/>
            <a:ext cx="2286000" cy="838200"/>
          </a:xfrm>
          <a:prstGeom prst="rect">
            <a:avLst/>
          </a:prstGeom>
          <a:noFill/>
          <a:ln w="9525">
            <a:noFill/>
            <a:miter lim="800000"/>
            <a:headEnd/>
            <a:tailEnd/>
          </a:ln>
        </p:spPr>
      </p:pic>
      <p:sp>
        <p:nvSpPr>
          <p:cNvPr id="5" name="TextBox 4">
            <a:extLst>
              <a:ext uri="{FF2B5EF4-FFF2-40B4-BE49-F238E27FC236}">
                <a16:creationId xmlns="" xmlns:a16="http://schemas.microsoft.com/office/drawing/2014/main" id="{B53FEF9D-84B6-4D0E-8344-2B82AE22E4D3}"/>
              </a:ext>
            </a:extLst>
          </p:cNvPr>
          <p:cNvSpPr txBox="1"/>
          <p:nvPr/>
        </p:nvSpPr>
        <p:spPr>
          <a:xfrm>
            <a:off x="551203" y="381000"/>
            <a:ext cx="736566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QUESTIONS</a:t>
            </a:r>
            <a:endParaRPr lang="en-US" sz="3200" b="1" dirty="0">
              <a:cs typeface="Calibri"/>
            </a:endParaRPr>
          </a:p>
        </p:txBody>
      </p:sp>
    </p:spTree>
    <p:extLst>
      <p:ext uri="{BB962C8B-B14F-4D97-AF65-F5344CB8AC3E}">
        <p14:creationId xmlns:p14="http://schemas.microsoft.com/office/powerpoint/2010/main" val="333302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8339" y="99631"/>
            <a:ext cx="7543800" cy="1450757"/>
          </a:xfrm>
        </p:spPr>
        <p:txBody>
          <a:bodyPr anchor="ctr"/>
          <a:lstStyle/>
          <a:p>
            <a:r>
              <a:rPr lang="en-US" dirty="0">
                <a:solidFill>
                  <a:srgbClr val="005EB8"/>
                </a:solidFill>
              </a:rPr>
              <a:t>About this Report</a:t>
            </a:r>
          </a:p>
        </p:txBody>
      </p:sp>
      <p:sp>
        <p:nvSpPr>
          <p:cNvPr id="5" name="Content Placeholder 4"/>
          <p:cNvSpPr>
            <a:spLocks noGrp="1"/>
          </p:cNvSpPr>
          <p:nvPr>
            <p:ph sz="half" idx="1"/>
          </p:nvPr>
        </p:nvSpPr>
        <p:spPr>
          <a:xfrm>
            <a:off x="858339" y="1295400"/>
            <a:ext cx="7543800" cy="4023360"/>
          </a:xfrm>
        </p:spPr>
        <p:txBody>
          <a:bodyPr numCol="2" spcCol="457200">
            <a:normAutofit fontScale="25000" lnSpcReduction="20000"/>
          </a:bodyPr>
          <a:lstStyle/>
          <a:p>
            <a:pPr marL="274320" indent="-274320">
              <a:lnSpc>
                <a:spcPct val="120000"/>
              </a:lnSpc>
              <a:spcAft>
                <a:spcPts val="1200"/>
              </a:spcAft>
              <a:buFont typeface="Courier New" panose="02070309020205020404" pitchFamily="49" charset="0"/>
              <a:buChar char="o"/>
            </a:pPr>
            <a:r>
              <a:rPr lang="en-US" sz="5600" dirty="0"/>
              <a:t>Point-in-Time (PIT) counts of sheltered and unsheltered people experiencing homelessness occur yearly in each jurisdiction in Virginia. </a:t>
            </a:r>
          </a:p>
          <a:p>
            <a:pPr marL="274320" indent="-274320">
              <a:lnSpc>
                <a:spcPct val="120000"/>
              </a:lnSpc>
              <a:spcAft>
                <a:spcPts val="1200"/>
              </a:spcAft>
              <a:buFont typeface="Courier New" panose="02070309020205020404" pitchFamily="49" charset="0"/>
              <a:buChar char="o"/>
            </a:pPr>
            <a:r>
              <a:rPr lang="en-US" sz="5600" dirty="0"/>
              <a:t>The Blue Ridge Interagency Council on Homelessness, the governing body for homeless services in the region, is the lead entity that conducts the PIT count annually.</a:t>
            </a:r>
          </a:p>
          <a:p>
            <a:pPr marL="274320" indent="-274320">
              <a:lnSpc>
                <a:spcPct val="120000"/>
              </a:lnSpc>
              <a:spcAft>
                <a:spcPts val="1200"/>
              </a:spcAft>
              <a:buFont typeface="Courier New" panose="02070309020205020404" pitchFamily="49" charset="0"/>
              <a:buChar char="o"/>
            </a:pPr>
            <a:r>
              <a:rPr lang="en-US" sz="5600" dirty="0"/>
              <a:t>To ensure that all are counted, homeless service providers from the City of Roanoke’s Homeless Assistance Team, the Salem VA Medical Center, Blue Ridge Behavioral Healthcare and volunteers from the Jefferson College of Health Sciences searched the streets, under bridges, in doorways and other places to identify, count and interview the unsheltered on the night of January 24, 2018.</a:t>
            </a:r>
          </a:p>
          <a:p>
            <a:pPr marL="274320" indent="-274320">
              <a:lnSpc>
                <a:spcPct val="120000"/>
              </a:lnSpc>
              <a:spcAft>
                <a:spcPts val="1200"/>
              </a:spcAft>
              <a:buFont typeface="Courier New" panose="02070309020205020404" pitchFamily="49" charset="0"/>
              <a:buChar char="o"/>
            </a:pPr>
            <a:endParaRPr lang="en-US" sz="5600" dirty="0"/>
          </a:p>
          <a:p>
            <a:pPr marL="274320" indent="-274320">
              <a:lnSpc>
                <a:spcPct val="120000"/>
              </a:lnSpc>
              <a:spcAft>
                <a:spcPts val="1200"/>
              </a:spcAft>
              <a:buFont typeface="Courier New" panose="02070309020205020404" pitchFamily="49" charset="0"/>
              <a:buChar char="o"/>
            </a:pPr>
            <a:r>
              <a:rPr lang="en-US" sz="5600" dirty="0"/>
              <a:t>The data collected provides valuable information to area service providers, policy makers, and the general public on the individual and family challenges and barriers associated with homelessness.</a:t>
            </a:r>
          </a:p>
          <a:p>
            <a:pPr marL="274320" indent="-274320">
              <a:lnSpc>
                <a:spcPct val="120000"/>
              </a:lnSpc>
              <a:spcAft>
                <a:spcPts val="1200"/>
              </a:spcAft>
              <a:buFont typeface="Courier New" panose="02070309020205020404" pitchFamily="49" charset="0"/>
              <a:buChar char="o"/>
            </a:pPr>
            <a:r>
              <a:rPr lang="en-US" sz="5600" dirty="0"/>
              <a:t>In addition to numbers counted, this report includes demographic characteristics for all people experiencing homelessness, people experiencing homelessness in households without children, people in families with children, and veterans experiencing homelessness.</a:t>
            </a:r>
          </a:p>
          <a:p>
            <a:pPr marL="274320" indent="-274320">
              <a:lnSpc>
                <a:spcPct val="120000"/>
              </a:lnSpc>
              <a:spcAft>
                <a:spcPts val="1200"/>
              </a:spcAft>
              <a:buFont typeface="Courier New" panose="02070309020205020404" pitchFamily="49" charset="0"/>
              <a:buChar char="o"/>
            </a:pPr>
            <a:r>
              <a:rPr lang="en-US" sz="5600" dirty="0"/>
              <a:t>For the first time, this 2018 report uses hard count and survey data obtained directly from the Homeless Management Information System (HMIS) for all emergency shelter providers (excluding DV).</a:t>
            </a:r>
          </a:p>
          <a:p>
            <a:endParaRPr lang="en-US" sz="5600" dirty="0"/>
          </a:p>
          <a:p>
            <a:endParaRPr lang="en-US" sz="1600" dirty="0"/>
          </a:p>
        </p:txBody>
      </p:sp>
    </p:spTree>
    <p:extLst>
      <p:ext uri="{BB962C8B-B14F-4D97-AF65-F5344CB8AC3E}">
        <p14:creationId xmlns:p14="http://schemas.microsoft.com/office/powerpoint/2010/main" val="3984709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8339" y="99631"/>
            <a:ext cx="7543800" cy="1450757"/>
          </a:xfrm>
        </p:spPr>
        <p:txBody>
          <a:bodyPr anchor="ctr"/>
          <a:lstStyle/>
          <a:p>
            <a:r>
              <a:rPr lang="en-US" dirty="0">
                <a:solidFill>
                  <a:srgbClr val="005EB8"/>
                </a:solidFill>
              </a:rPr>
              <a:t>Methodology</a:t>
            </a:r>
          </a:p>
        </p:txBody>
      </p:sp>
      <p:sp>
        <p:nvSpPr>
          <p:cNvPr id="6" name="Content Placeholder 5"/>
          <p:cNvSpPr>
            <a:spLocks noGrp="1"/>
          </p:cNvSpPr>
          <p:nvPr>
            <p:ph sz="half" idx="1"/>
          </p:nvPr>
        </p:nvSpPr>
        <p:spPr>
          <a:xfrm>
            <a:off x="871402" y="1143000"/>
            <a:ext cx="7579179" cy="5181600"/>
          </a:xfrm>
        </p:spPr>
        <p:txBody>
          <a:bodyPr vert="horz" lIns="0" tIns="45720" rIns="0" bIns="45720" numCol="2" spcCol="457200" rtlCol="0" anchor="t">
            <a:normAutofit/>
          </a:bodyPr>
          <a:lstStyle/>
          <a:p>
            <a:pPr marL="274320" indent="-274320">
              <a:lnSpc>
                <a:spcPct val="100000"/>
              </a:lnSpc>
              <a:spcAft>
                <a:spcPts val="1200"/>
              </a:spcAft>
              <a:buFont typeface="Courier New" panose="02070309020205020404" pitchFamily="49" charset="0"/>
              <a:buChar char="o"/>
            </a:pPr>
            <a:r>
              <a:rPr lang="en-US" sz="1350" dirty="0"/>
              <a:t>This 2018 Point-in-Time Count and Homeless Survey Report presents a snapshot of data obtained on the night of January 24</a:t>
            </a:r>
            <a:r>
              <a:rPr lang="en-US" sz="1350" baseline="30000" dirty="0"/>
              <a:t>th</a:t>
            </a:r>
            <a:r>
              <a:rPr lang="en-US" sz="1350" dirty="0"/>
              <a:t> from sheltered and unsheltered people in the Blue Ridge Continuum of Care (CoC) Region of Virginia: Alleghany County, Botetourt County, Craig County, Roanoke County and the cities of Covington, Roanoke and Salem.</a:t>
            </a:r>
          </a:p>
          <a:p>
            <a:pPr marL="274320" indent="-274320">
              <a:lnSpc>
                <a:spcPct val="100000"/>
              </a:lnSpc>
              <a:spcAft>
                <a:spcPts val="1200"/>
              </a:spcAft>
              <a:buFont typeface="Courier New" panose="02070309020205020404" pitchFamily="49" charset="0"/>
              <a:buChar char="o"/>
            </a:pPr>
            <a:r>
              <a:rPr lang="en-US" sz="1350" dirty="0"/>
              <a:t>The instruments used to collect survey data were the Vulnerability Index – Service Prioritization Decision Assistance Tool (VI-SPDAT) v2.0 for single adults, the VI-SPDAT v2.0 for families, and 16 supplemental questions.</a:t>
            </a:r>
          </a:p>
          <a:p>
            <a:pPr marL="274320" indent="-274320">
              <a:lnSpc>
                <a:spcPct val="100000"/>
              </a:lnSpc>
              <a:spcAft>
                <a:spcPts val="1200"/>
              </a:spcAft>
              <a:buFont typeface="Courier New" panose="02070309020205020404" pitchFamily="49" charset="0"/>
              <a:buChar char="o"/>
            </a:pPr>
            <a:r>
              <a:rPr lang="en-US" sz="1350" dirty="0"/>
              <a:t>The VI-SPDAT v2.0, the </a:t>
            </a:r>
            <a:r>
              <a:rPr lang="en-US" sz="1350" dirty="0" err="1"/>
              <a:t>CoC's</a:t>
            </a:r>
            <a:r>
              <a:rPr lang="en-US" sz="1350" dirty="0"/>
              <a:t>  primary common assessment tool, is administered to all homeless individuals and/or families upon entry into the region’s coordinated system of care to determine 1) the level of vulnerability for the individual or family; and 2) to prioritize services based on vulnerability.</a:t>
            </a:r>
          </a:p>
          <a:p>
            <a:pPr marL="274320" indent="-274320">
              <a:lnSpc>
                <a:spcPct val="100000"/>
              </a:lnSpc>
              <a:spcAft>
                <a:spcPts val="1200"/>
              </a:spcAft>
              <a:buFont typeface="Courier New" panose="02070309020205020404" pitchFamily="49" charset="0"/>
              <a:buChar char="o"/>
            </a:pPr>
            <a:r>
              <a:rPr lang="en-US" sz="1350" dirty="0"/>
              <a:t>VI-SPDAT data are entered into the Homeless Management Information System (HMIS) in addition to other essential elements such as demographic characteristics; homelessness and housing histories; and income and benefit amounts.</a:t>
            </a:r>
          </a:p>
          <a:p>
            <a:pPr marL="274320" indent="-274320">
              <a:lnSpc>
                <a:spcPct val="100000"/>
              </a:lnSpc>
              <a:spcAft>
                <a:spcPts val="1200"/>
              </a:spcAft>
              <a:buFont typeface="Courier New" panose="02070309020205020404" pitchFamily="49" charset="0"/>
              <a:buChar char="o"/>
            </a:pPr>
            <a:endParaRPr lang="en-US" sz="1350" dirty="0"/>
          </a:p>
          <a:p>
            <a:endParaRPr lang="en-US" sz="1600"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5556" b="16666"/>
          <a:stretch/>
        </p:blipFill>
        <p:spPr>
          <a:xfrm>
            <a:off x="5181600" y="3657600"/>
            <a:ext cx="3657600" cy="2479040"/>
          </a:xfrm>
          <a:prstGeom prst="rect">
            <a:avLst/>
          </a:prstGeom>
        </p:spPr>
      </p:pic>
    </p:spTree>
    <p:extLst>
      <p:ext uri="{BB962C8B-B14F-4D97-AF65-F5344CB8AC3E}">
        <p14:creationId xmlns:p14="http://schemas.microsoft.com/office/powerpoint/2010/main" val="1375639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339" y="99631"/>
            <a:ext cx="7543800" cy="1450757"/>
          </a:xfrm>
        </p:spPr>
        <p:txBody>
          <a:bodyPr anchor="ctr"/>
          <a:lstStyle/>
          <a:p>
            <a:r>
              <a:rPr lang="en-US" dirty="0">
                <a:solidFill>
                  <a:srgbClr val="005EB8"/>
                </a:solidFill>
              </a:rPr>
              <a:t>PIT Count Key Findings</a:t>
            </a:r>
          </a:p>
        </p:txBody>
      </p:sp>
      <p:sp>
        <p:nvSpPr>
          <p:cNvPr id="3" name="Content Placeholder 2"/>
          <p:cNvSpPr>
            <a:spLocks noGrp="1"/>
          </p:cNvSpPr>
          <p:nvPr>
            <p:ph sz="half" idx="1"/>
          </p:nvPr>
        </p:nvSpPr>
        <p:spPr>
          <a:xfrm>
            <a:off x="858339" y="1295400"/>
            <a:ext cx="7579179" cy="4800600"/>
          </a:xfrm>
        </p:spPr>
        <p:txBody>
          <a:bodyPr vert="horz" lIns="0" tIns="45720" rIns="0" bIns="45720" numCol="2" spcCol="457200" rtlCol="0" anchor="t">
            <a:normAutofit/>
          </a:bodyPr>
          <a:lstStyle/>
          <a:p>
            <a:pPr marL="274320" indent="-274320">
              <a:lnSpc>
                <a:spcPct val="100000"/>
              </a:lnSpc>
              <a:spcAft>
                <a:spcPts val="1200"/>
              </a:spcAft>
              <a:buFont typeface="Courier New" panose="02070309020205020404" pitchFamily="49" charset="0"/>
              <a:buChar char="o"/>
            </a:pPr>
            <a:r>
              <a:rPr lang="en-US" sz="1600" dirty="0"/>
              <a:t>317 people were experiencing homelessness in the Blue Ridge </a:t>
            </a:r>
            <a:r>
              <a:rPr lang="en-US" sz="1600" dirty="0" err="1"/>
              <a:t>CoC</a:t>
            </a:r>
            <a:r>
              <a:rPr lang="en-US" sz="1600" dirty="0"/>
              <a:t>. </a:t>
            </a:r>
          </a:p>
          <a:p>
            <a:pPr marL="274320" indent="-274320">
              <a:lnSpc>
                <a:spcPct val="100000"/>
              </a:lnSpc>
              <a:spcAft>
                <a:spcPts val="1200"/>
              </a:spcAft>
              <a:buFont typeface="Courier New" panose="02070309020205020404" pitchFamily="49" charset="0"/>
              <a:buChar char="o"/>
            </a:pPr>
            <a:r>
              <a:rPr lang="en-US" sz="1600" dirty="0"/>
              <a:t>A majority, 96.5%, (306) were staying in emergency shelters, and 3.5% (11) were in unsheltered locations.</a:t>
            </a:r>
          </a:p>
          <a:p>
            <a:pPr marL="274320" indent="-274320">
              <a:lnSpc>
                <a:spcPct val="100000"/>
              </a:lnSpc>
              <a:spcAft>
                <a:spcPts val="1200"/>
              </a:spcAft>
              <a:buFont typeface="Courier New" panose="02070309020205020404" pitchFamily="49" charset="0"/>
              <a:buChar char="o"/>
            </a:pPr>
            <a:r>
              <a:rPr lang="en-US" sz="1600" dirty="0"/>
              <a:t>Of those experiencing homelessness, 18.3% (58) were children, 74.4% (236) were over the age of 24, and 5.7% (18) were between the ages of 18 and 24.</a:t>
            </a:r>
          </a:p>
          <a:p>
            <a:pPr marL="274320" indent="-274320">
              <a:lnSpc>
                <a:spcPct val="100000"/>
              </a:lnSpc>
              <a:spcAft>
                <a:spcPts val="1200"/>
              </a:spcAft>
              <a:buFont typeface="Courier New" panose="02070309020205020404" pitchFamily="49" charset="0"/>
              <a:buChar char="o"/>
            </a:pPr>
            <a:r>
              <a:rPr lang="en-US" sz="1600" dirty="0"/>
              <a:t>Between 2017 and 2018, the number of people experiencing homelessness in the Blue Ridge </a:t>
            </a:r>
            <a:r>
              <a:rPr lang="en-US" sz="1600" dirty="0" err="1"/>
              <a:t>CoC</a:t>
            </a:r>
            <a:r>
              <a:rPr lang="en-US" sz="1600" dirty="0"/>
              <a:t> increased by 18.7%. (267 in 2017 and 317 in 2018). </a:t>
            </a:r>
          </a:p>
          <a:p>
            <a:pPr marL="274320" indent="-274320">
              <a:lnSpc>
                <a:spcPct val="100000"/>
              </a:lnSpc>
              <a:spcAft>
                <a:spcPts val="1200"/>
              </a:spcAft>
              <a:buFont typeface="Courier New" panose="02070309020205020404" pitchFamily="49" charset="0"/>
              <a:buChar char="o"/>
            </a:pPr>
            <a:r>
              <a:rPr lang="en-US" sz="1600" dirty="0"/>
              <a:t>Homelessness decreased among people staying in unsheltered locations by 35.3%. (17 in 2017 and 11 in 2018).</a:t>
            </a:r>
          </a:p>
          <a:p>
            <a:pPr marL="274320" indent="-274320">
              <a:lnSpc>
                <a:spcPct val="100000"/>
              </a:lnSpc>
              <a:spcAft>
                <a:spcPts val="1200"/>
              </a:spcAft>
              <a:buFont typeface="Courier New" panose="02070309020205020404" pitchFamily="49" charset="0"/>
              <a:buChar char="o"/>
            </a:pPr>
            <a:r>
              <a:rPr lang="en-US" sz="1600" dirty="0"/>
              <a:t>A trend of decreasing numbers over the past six years in the Blue Ridge </a:t>
            </a:r>
            <a:r>
              <a:rPr lang="en-US" sz="1600" dirty="0" err="1"/>
              <a:t>CoC</a:t>
            </a:r>
            <a:r>
              <a:rPr lang="en-US" sz="1600" dirty="0"/>
              <a:t> shows our high water mark count in 2012 was 561. The count has decreased by 43.5% since 2012.</a:t>
            </a:r>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103" b="6410"/>
          <a:stretch/>
        </p:blipFill>
        <p:spPr>
          <a:xfrm>
            <a:off x="5486400" y="4038600"/>
            <a:ext cx="2819400" cy="2241062"/>
          </a:xfrm>
          <a:prstGeom prst="rect">
            <a:avLst/>
          </a:prstGeom>
        </p:spPr>
      </p:pic>
    </p:spTree>
    <p:extLst>
      <p:ext uri="{BB962C8B-B14F-4D97-AF65-F5344CB8AC3E}">
        <p14:creationId xmlns:p14="http://schemas.microsoft.com/office/powerpoint/2010/main" val="3398605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456" y="152400"/>
            <a:ext cx="7543800" cy="1450757"/>
          </a:xfrm>
        </p:spPr>
        <p:txBody>
          <a:bodyPr anchor="ctr"/>
          <a:lstStyle/>
          <a:p>
            <a:r>
              <a:rPr lang="en-US" sz="4400" dirty="0">
                <a:solidFill>
                  <a:srgbClr val="005EB8"/>
                </a:solidFill>
              </a:rPr>
              <a:t>Homelessness by Subpopulation</a:t>
            </a:r>
          </a:p>
        </p:txBody>
      </p:sp>
      <p:sp>
        <p:nvSpPr>
          <p:cNvPr id="3" name="Content Placeholder 2"/>
          <p:cNvSpPr>
            <a:spLocks noGrp="1"/>
          </p:cNvSpPr>
          <p:nvPr>
            <p:ph sz="half" idx="1"/>
          </p:nvPr>
        </p:nvSpPr>
        <p:spPr>
          <a:xfrm>
            <a:off x="796290" y="1447800"/>
            <a:ext cx="7406640" cy="4116494"/>
          </a:xfrm>
        </p:spPr>
        <p:txBody>
          <a:bodyPr numCol="2" spcCol="457200">
            <a:noAutofit/>
          </a:bodyPr>
          <a:lstStyle/>
          <a:p>
            <a:pPr marL="274320" indent="-274320">
              <a:lnSpc>
                <a:spcPct val="110000"/>
              </a:lnSpc>
              <a:spcAft>
                <a:spcPts val="1200"/>
              </a:spcAft>
              <a:buFont typeface="Courier New" panose="02070309020205020404" pitchFamily="49" charset="0"/>
              <a:buChar char="o"/>
            </a:pPr>
            <a:r>
              <a:rPr lang="en-US" sz="1300" dirty="0"/>
              <a:t>37 veterans were experiencing homelessness, representing an increase of 15.6% over 2017 (32).</a:t>
            </a:r>
          </a:p>
          <a:p>
            <a:pPr marL="274320" indent="-274320">
              <a:lnSpc>
                <a:spcPct val="110000"/>
              </a:lnSpc>
              <a:spcAft>
                <a:spcPts val="1200"/>
              </a:spcAft>
              <a:buFont typeface="Courier New" panose="02070309020205020404" pitchFamily="49" charset="0"/>
              <a:buChar char="o"/>
            </a:pPr>
            <a:r>
              <a:rPr lang="en-US" sz="1300" dirty="0"/>
              <a:t>All veterans were homeless in households without children (as individuals) and all were staying in shelters; 4 chronically homeless veterans were counted</a:t>
            </a:r>
          </a:p>
          <a:p>
            <a:pPr marL="274320" indent="-274320">
              <a:lnSpc>
                <a:spcPct val="110000"/>
              </a:lnSpc>
              <a:spcAft>
                <a:spcPts val="1200"/>
              </a:spcAft>
              <a:buFont typeface="Courier New" panose="02070309020205020404" pitchFamily="49" charset="0"/>
              <a:buChar char="o"/>
            </a:pPr>
            <a:r>
              <a:rPr lang="en-US" sz="1300" dirty="0"/>
              <a:t>There were 27 individuals </a:t>
            </a:r>
            <a:r>
              <a:rPr lang="en-US" sz="1300" dirty="0" smtClean="0"/>
              <a:t>in households without children and </a:t>
            </a:r>
            <a:r>
              <a:rPr lang="en-US" sz="1300" dirty="0"/>
              <a:t>eight people in families with children with chronic patterns of homelessness.</a:t>
            </a:r>
          </a:p>
          <a:p>
            <a:pPr marL="274320" indent="-274320">
              <a:lnSpc>
                <a:spcPct val="110000"/>
              </a:lnSpc>
              <a:spcAft>
                <a:spcPts val="1200"/>
              </a:spcAft>
              <a:buFont typeface="Courier New" panose="02070309020205020404" pitchFamily="49" charset="0"/>
              <a:buChar char="o"/>
            </a:pPr>
            <a:r>
              <a:rPr lang="en-US" sz="1300" dirty="0"/>
              <a:t>Chronic homelessness declined by 25.0% between 2017 (48) and 2018 (36), and by 75.8% between 2012 (149) and 2018.</a:t>
            </a:r>
          </a:p>
          <a:p>
            <a:pPr marL="274320" indent="-274320">
              <a:lnSpc>
                <a:spcPct val="110000"/>
              </a:lnSpc>
              <a:spcAft>
                <a:spcPts val="1200"/>
              </a:spcAft>
              <a:buFont typeface="Courier New" panose="02070309020205020404" pitchFamily="49" charset="0"/>
              <a:buChar char="o"/>
            </a:pPr>
            <a:r>
              <a:rPr lang="en-US" sz="1300" dirty="0"/>
              <a:t>There were 11 unaccompanied homeless youth between the ages of 18 and 24 counted in 2018 (one unsheltered).</a:t>
            </a:r>
          </a:p>
          <a:p>
            <a:pPr marL="274320" indent="-274320">
              <a:lnSpc>
                <a:spcPct val="110000"/>
              </a:lnSpc>
              <a:spcAft>
                <a:spcPts val="1200"/>
              </a:spcAft>
              <a:buFont typeface="Courier New" panose="02070309020205020404" pitchFamily="49" charset="0"/>
              <a:buChar char="o"/>
            </a:pPr>
            <a:r>
              <a:rPr lang="en-US" sz="1300" dirty="0"/>
              <a:t>There were 11 individuals in four parenting youth households (four youth), all were sheltered.</a:t>
            </a:r>
          </a:p>
          <a:p>
            <a:endParaRPr lang="en-US" sz="16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018" t="12281" r="5264" b="12281"/>
          <a:stretch/>
        </p:blipFill>
        <p:spPr>
          <a:xfrm>
            <a:off x="5085460" y="3352800"/>
            <a:ext cx="3200400" cy="2752344"/>
          </a:xfrm>
          <a:prstGeom prst="rect">
            <a:avLst/>
          </a:prstGeom>
        </p:spPr>
      </p:pic>
    </p:spTree>
    <p:extLst>
      <p:ext uri="{BB962C8B-B14F-4D97-AF65-F5344CB8AC3E}">
        <p14:creationId xmlns:p14="http://schemas.microsoft.com/office/powerpoint/2010/main" val="4027797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25643"/>
            <a:ext cx="7543800" cy="1450757"/>
          </a:xfrm>
        </p:spPr>
        <p:txBody>
          <a:bodyPr anchor="ctr"/>
          <a:lstStyle/>
          <a:p>
            <a:r>
              <a:rPr lang="en-US" sz="4400" dirty="0">
                <a:solidFill>
                  <a:srgbClr val="005EB8"/>
                </a:solidFill>
              </a:rPr>
              <a:t>Where individuals were staying</a:t>
            </a:r>
          </a:p>
        </p:txBody>
      </p:sp>
      <p:sp>
        <p:nvSpPr>
          <p:cNvPr id="2" name="Content Placeholder 1"/>
          <p:cNvSpPr>
            <a:spLocks noGrp="1"/>
          </p:cNvSpPr>
          <p:nvPr>
            <p:ph idx="1"/>
          </p:nvPr>
        </p:nvSpPr>
        <p:spPr/>
        <p:txBody>
          <a:bodyPr/>
          <a:lstStyle/>
          <a:p>
            <a:endParaRPr lang="en-US" dirty="0"/>
          </a:p>
        </p:txBody>
      </p:sp>
      <p:pic>
        <p:nvPicPr>
          <p:cNvPr id="1026" name="Picture 2" descr="C:\Users\MattC\AppData\Local\Microsoft\Windows\Temporary Internet Files\Content.Outlook\58ZFW5AL\Corrected Pro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534400" cy="345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22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339" y="99631"/>
            <a:ext cx="7543800" cy="1450757"/>
          </a:xfrm>
        </p:spPr>
        <p:txBody>
          <a:bodyPr anchor="ctr">
            <a:normAutofit/>
          </a:bodyPr>
          <a:lstStyle/>
          <a:p>
            <a:r>
              <a:rPr lang="en-US" sz="4400" dirty="0">
                <a:solidFill>
                  <a:srgbClr val="005EB8"/>
                </a:solidFill>
              </a:rPr>
              <a:t>Restructuring for Results</a:t>
            </a:r>
          </a:p>
        </p:txBody>
      </p:sp>
      <p:sp>
        <p:nvSpPr>
          <p:cNvPr id="6" name="Content Placeholder 5"/>
          <p:cNvSpPr>
            <a:spLocks noGrp="1"/>
          </p:cNvSpPr>
          <p:nvPr>
            <p:ph sz="half" idx="1"/>
          </p:nvPr>
        </p:nvSpPr>
        <p:spPr>
          <a:xfrm>
            <a:off x="858339" y="1295400"/>
            <a:ext cx="7579179" cy="4023360"/>
          </a:xfrm>
        </p:spPr>
        <p:txBody>
          <a:bodyPr numCol="2" spcCol="457200">
            <a:normAutofit fontScale="92500" lnSpcReduction="10000"/>
          </a:bodyPr>
          <a:lstStyle/>
          <a:p>
            <a:pPr marL="274320" indent="-274320">
              <a:lnSpc>
                <a:spcPct val="100000"/>
              </a:lnSpc>
              <a:spcAft>
                <a:spcPts val="1200"/>
              </a:spcAft>
              <a:buFont typeface="Courier New" panose="02070309020205020404" pitchFamily="49" charset="0"/>
              <a:buChar char="o"/>
            </a:pPr>
            <a:r>
              <a:rPr lang="en-US" sz="1600" dirty="0"/>
              <a:t>In 2012, the Blue Ridge Continuum of Care began a transformation of its service system that included changes in strategies to reduce homelessness.</a:t>
            </a:r>
          </a:p>
          <a:p>
            <a:pPr marL="274320" indent="-274320">
              <a:lnSpc>
                <a:spcPct val="100000"/>
              </a:lnSpc>
              <a:spcAft>
                <a:spcPts val="1200"/>
              </a:spcAft>
              <a:buFont typeface="Courier New" panose="02070309020205020404" pitchFamily="49" charset="0"/>
              <a:buChar char="o"/>
            </a:pPr>
            <a:r>
              <a:rPr lang="en-US" sz="1600" dirty="0"/>
              <a:t>Based on national research, the new strategies focused on providing targeted homelessness prevention services and rapidly re-housing  those who experience homelessness then providing the support services needed to maintain housing stability in the long-term.</a:t>
            </a:r>
          </a:p>
          <a:p>
            <a:pPr marL="274320" indent="-274320">
              <a:lnSpc>
                <a:spcPct val="100000"/>
              </a:lnSpc>
              <a:spcAft>
                <a:spcPts val="1200"/>
              </a:spcAft>
              <a:buFont typeface="Courier New" panose="02070309020205020404" pitchFamily="49" charset="0"/>
              <a:buChar char="o"/>
            </a:pPr>
            <a:r>
              <a:rPr lang="en-US" sz="1600" dirty="0"/>
              <a:t>The Housing First model is one component of an ongoing effort by the Blue Ridge Interagency Advisory Council and the Continuum of Care to improve services and efficiencies.</a:t>
            </a:r>
          </a:p>
          <a:p>
            <a:pPr marL="274320" indent="-274320">
              <a:lnSpc>
                <a:spcPct val="100000"/>
              </a:lnSpc>
              <a:spcAft>
                <a:spcPts val="1200"/>
              </a:spcAft>
              <a:buFont typeface="Courier New" panose="02070309020205020404" pitchFamily="49" charset="0"/>
              <a:buChar char="o"/>
            </a:pPr>
            <a:r>
              <a:rPr lang="en-US" sz="1600" dirty="0"/>
              <a:t>The model operates under the assumption that housing is a basic right and that individuals should not have to meet any pre-conditions to qualify for or earn housing.</a:t>
            </a:r>
          </a:p>
          <a:p>
            <a:pPr marL="274320" indent="-274320">
              <a:lnSpc>
                <a:spcPct val="100000"/>
              </a:lnSpc>
              <a:spcAft>
                <a:spcPts val="1200"/>
              </a:spcAft>
              <a:buFont typeface="Courier New" panose="02070309020205020404" pitchFamily="49" charset="0"/>
              <a:buChar char="o"/>
            </a:pPr>
            <a:r>
              <a:rPr lang="en-US" sz="1600" dirty="0"/>
              <a:t>Between 2012 and 2018, the number of people experiencing homelessness has been reduced by 43.5% from 561 to 317, as a result of the willingness of homeless service providers to restructure the way services are provided.</a:t>
            </a:r>
          </a:p>
          <a:p>
            <a:pPr>
              <a:buFont typeface="Courier New" panose="02070309020205020404" pitchFamily="49" charset="0"/>
              <a:buChar char="o"/>
            </a:pPr>
            <a:endParaRPr lang="en-US" sz="1600"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666" b="6666"/>
          <a:stretch/>
        </p:blipFill>
        <p:spPr>
          <a:xfrm>
            <a:off x="5105400" y="4038600"/>
            <a:ext cx="3429000" cy="2228850"/>
          </a:xfrm>
          <a:prstGeom prst="rect">
            <a:avLst/>
          </a:prstGeom>
        </p:spPr>
      </p:pic>
    </p:spTree>
    <p:extLst>
      <p:ext uri="{BB962C8B-B14F-4D97-AF65-F5344CB8AC3E}">
        <p14:creationId xmlns:p14="http://schemas.microsoft.com/office/powerpoint/2010/main" val="3848055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25038" y="533400"/>
            <a:ext cx="7543800" cy="2593975"/>
          </a:xfrm>
        </p:spPr>
        <p:txBody>
          <a:bodyPr>
            <a:noAutofit/>
          </a:bodyPr>
          <a:lstStyle/>
          <a:p>
            <a:pPr algn="ctr"/>
            <a:r>
              <a:rPr lang="en-US" sz="4000" b="1" i="1" dirty="0">
                <a:solidFill>
                  <a:srgbClr val="005EB8"/>
                </a:solidFill>
              </a:rPr>
              <a:t>Opening Doors: </a:t>
            </a:r>
            <a:r>
              <a:rPr lang="en-US" sz="4000" dirty="0">
                <a:solidFill>
                  <a:srgbClr val="005EB8"/>
                </a:solidFill>
              </a:rPr>
              <a:t/>
            </a:r>
            <a:br>
              <a:rPr lang="en-US" sz="4000" dirty="0">
                <a:solidFill>
                  <a:srgbClr val="005EB8"/>
                </a:solidFill>
              </a:rPr>
            </a:br>
            <a:r>
              <a:rPr lang="en-US" sz="4000" dirty="0">
                <a:solidFill>
                  <a:srgbClr val="005EB8"/>
                </a:solidFill>
              </a:rPr>
              <a:t>The Federal Strategic Plan to Prevent </a:t>
            </a:r>
            <a:br>
              <a:rPr lang="en-US" sz="4000" dirty="0">
                <a:solidFill>
                  <a:srgbClr val="005EB8"/>
                </a:solidFill>
              </a:rPr>
            </a:br>
            <a:r>
              <a:rPr lang="en-US" sz="4000" dirty="0">
                <a:solidFill>
                  <a:srgbClr val="005EB8"/>
                </a:solidFill>
              </a:rPr>
              <a:t>and End Homelessness</a:t>
            </a:r>
          </a:p>
        </p:txBody>
      </p:sp>
      <p:sp>
        <p:nvSpPr>
          <p:cNvPr id="7" name="Subtitle 6"/>
          <p:cNvSpPr>
            <a:spLocks noGrp="1"/>
          </p:cNvSpPr>
          <p:nvPr>
            <p:ph type="subTitle" idx="1"/>
          </p:nvPr>
        </p:nvSpPr>
        <p:spPr>
          <a:xfrm>
            <a:off x="833747" y="3810000"/>
            <a:ext cx="7543800" cy="1143000"/>
          </a:xfrm>
        </p:spPr>
        <p:txBody>
          <a:bodyPr>
            <a:normAutofit fontScale="92500" lnSpcReduction="20000"/>
          </a:bodyPr>
          <a:lstStyle/>
          <a:p>
            <a:pPr algn="ctr"/>
            <a:r>
              <a:rPr lang="en-US" dirty="0">
                <a:solidFill>
                  <a:schemeClr val="tx1"/>
                </a:solidFill>
              </a:rPr>
              <a:t>The Blue Ridge Continuum of Care’s alignment with and progress against goals and priorities set forth in the Federal plan to end homelessness: 2012-2018</a:t>
            </a:r>
          </a:p>
        </p:txBody>
      </p:sp>
    </p:spTree>
    <p:extLst>
      <p:ext uri="{BB962C8B-B14F-4D97-AF65-F5344CB8AC3E}">
        <p14:creationId xmlns:p14="http://schemas.microsoft.com/office/powerpoint/2010/main" val="2757868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dirty="0">
                <a:solidFill>
                  <a:srgbClr val="005EB8"/>
                </a:solidFill>
              </a:rPr>
              <a:t>Strategic Goals and Results Achieved 2012 - 2018</a:t>
            </a:r>
          </a:p>
        </p:txBody>
      </p:sp>
      <p:sp>
        <p:nvSpPr>
          <p:cNvPr id="6" name="Text Placeholder 5"/>
          <p:cNvSpPr>
            <a:spLocks noGrp="1"/>
          </p:cNvSpPr>
          <p:nvPr>
            <p:ph type="body" idx="1"/>
          </p:nvPr>
        </p:nvSpPr>
        <p:spPr>
          <a:xfrm>
            <a:off x="822960" y="1800249"/>
            <a:ext cx="3703320" cy="736282"/>
          </a:xfrm>
        </p:spPr>
        <p:txBody>
          <a:bodyPr/>
          <a:lstStyle/>
          <a:p>
            <a:r>
              <a:rPr lang="en-US" dirty="0">
                <a:solidFill>
                  <a:srgbClr val="005EB8"/>
                </a:solidFill>
              </a:rPr>
              <a:t>Goals</a:t>
            </a:r>
          </a:p>
        </p:txBody>
      </p:sp>
      <p:sp>
        <p:nvSpPr>
          <p:cNvPr id="4" name="Content Placeholder 3"/>
          <p:cNvSpPr>
            <a:spLocks noGrp="1"/>
          </p:cNvSpPr>
          <p:nvPr>
            <p:ph sz="half" idx="2"/>
          </p:nvPr>
        </p:nvSpPr>
        <p:spPr>
          <a:xfrm>
            <a:off x="822960" y="2358006"/>
            <a:ext cx="3520440" cy="3286760"/>
          </a:xfrm>
        </p:spPr>
        <p:txBody>
          <a:bodyPr>
            <a:normAutofit lnSpcReduction="10000"/>
          </a:bodyPr>
          <a:lstStyle/>
          <a:p>
            <a:pPr>
              <a:lnSpc>
                <a:spcPct val="110000"/>
              </a:lnSpc>
              <a:spcAft>
                <a:spcPts val="1200"/>
              </a:spcAft>
            </a:pPr>
            <a:r>
              <a:rPr lang="en-US" sz="1600" b="1" dirty="0"/>
              <a:t>Goal One</a:t>
            </a:r>
            <a:r>
              <a:rPr lang="en-US" sz="1600" dirty="0"/>
              <a:t>: Set a path to ending all types of homelessness</a:t>
            </a:r>
          </a:p>
          <a:p>
            <a:pPr>
              <a:lnSpc>
                <a:spcPct val="110000"/>
              </a:lnSpc>
              <a:spcAft>
                <a:spcPts val="1200"/>
              </a:spcAft>
            </a:pPr>
            <a:r>
              <a:rPr lang="en-US" sz="1600" b="1" dirty="0"/>
              <a:t>Goal Two</a:t>
            </a:r>
            <a:r>
              <a:rPr lang="en-US" sz="1600" dirty="0"/>
              <a:t>: Prevent and end homelessness among veterans</a:t>
            </a:r>
          </a:p>
          <a:p>
            <a:pPr>
              <a:lnSpc>
                <a:spcPct val="110000"/>
              </a:lnSpc>
              <a:spcAft>
                <a:spcPts val="1200"/>
              </a:spcAft>
            </a:pPr>
            <a:r>
              <a:rPr lang="en-US" sz="1600" b="1" dirty="0"/>
              <a:t>Goal Three</a:t>
            </a:r>
            <a:r>
              <a:rPr lang="en-US" sz="1600" dirty="0"/>
              <a:t>: Finish the job of ending chronic homelessness by 2017</a:t>
            </a:r>
          </a:p>
          <a:p>
            <a:pPr>
              <a:lnSpc>
                <a:spcPct val="110000"/>
              </a:lnSpc>
              <a:spcAft>
                <a:spcPts val="1200"/>
              </a:spcAft>
            </a:pPr>
            <a:r>
              <a:rPr lang="en-US" sz="1600" b="1" dirty="0"/>
              <a:t>Goal Four</a:t>
            </a:r>
            <a:r>
              <a:rPr lang="en-US" sz="1600" dirty="0"/>
              <a:t>: Prevent and end homelessness for families, youth, and children by 2020</a:t>
            </a:r>
          </a:p>
        </p:txBody>
      </p:sp>
      <p:sp>
        <p:nvSpPr>
          <p:cNvPr id="7" name="Text Placeholder 6"/>
          <p:cNvSpPr>
            <a:spLocks noGrp="1"/>
          </p:cNvSpPr>
          <p:nvPr>
            <p:ph type="body" sz="quarter" idx="3"/>
          </p:nvPr>
        </p:nvSpPr>
        <p:spPr>
          <a:xfrm>
            <a:off x="4663440" y="1800249"/>
            <a:ext cx="3703320" cy="736282"/>
          </a:xfrm>
        </p:spPr>
        <p:txBody>
          <a:bodyPr/>
          <a:lstStyle/>
          <a:p>
            <a:r>
              <a:rPr lang="en-US" dirty="0">
                <a:solidFill>
                  <a:srgbClr val="005EB8"/>
                </a:solidFill>
              </a:rPr>
              <a:t>Our results since 2012</a:t>
            </a:r>
          </a:p>
        </p:txBody>
      </p:sp>
      <p:sp>
        <p:nvSpPr>
          <p:cNvPr id="8" name="Content Placeholder 7"/>
          <p:cNvSpPr>
            <a:spLocks noGrp="1"/>
          </p:cNvSpPr>
          <p:nvPr>
            <p:ph sz="quarter" idx="4"/>
          </p:nvPr>
        </p:nvSpPr>
        <p:spPr>
          <a:xfrm>
            <a:off x="4663440" y="2355669"/>
            <a:ext cx="4404360" cy="3286760"/>
          </a:xfrm>
        </p:spPr>
        <p:txBody>
          <a:bodyPr>
            <a:noAutofit/>
          </a:bodyPr>
          <a:lstStyle/>
          <a:p>
            <a:pPr>
              <a:lnSpc>
                <a:spcPct val="100000"/>
              </a:lnSpc>
              <a:spcAft>
                <a:spcPts val="1200"/>
              </a:spcAft>
            </a:pPr>
            <a:r>
              <a:rPr lang="en-US" sz="1600" b="1" dirty="0"/>
              <a:t>Goal One</a:t>
            </a:r>
            <a:r>
              <a:rPr lang="en-US" sz="1600" dirty="0"/>
              <a:t>: 43.5% reduction in overall </a:t>
            </a:r>
            <a:br>
              <a:rPr lang="en-US" sz="1600" dirty="0"/>
            </a:br>
            <a:r>
              <a:rPr lang="en-US" sz="1600" dirty="0"/>
              <a:t>homelessness</a:t>
            </a:r>
          </a:p>
          <a:p>
            <a:pPr>
              <a:lnSpc>
                <a:spcPct val="100000"/>
              </a:lnSpc>
              <a:spcAft>
                <a:spcPts val="2400"/>
              </a:spcAft>
            </a:pPr>
            <a:r>
              <a:rPr lang="en-US" sz="1600" b="1" dirty="0"/>
              <a:t>Goal Two</a:t>
            </a:r>
            <a:r>
              <a:rPr lang="en-US" sz="1600" dirty="0"/>
              <a:t>: 48.6% reduction in veteran homelessness</a:t>
            </a:r>
          </a:p>
          <a:p>
            <a:pPr marL="0" indent="0">
              <a:lnSpc>
                <a:spcPct val="100000"/>
              </a:lnSpc>
              <a:spcAft>
                <a:spcPts val="1200"/>
              </a:spcAft>
              <a:buNone/>
            </a:pPr>
            <a:r>
              <a:rPr lang="en-US" sz="1600" b="1" dirty="0"/>
              <a:t> Goal Three</a:t>
            </a:r>
            <a:r>
              <a:rPr lang="en-US" sz="1600" dirty="0"/>
              <a:t>: 74.3% reduction in chronic homelessness – from 140 to 36</a:t>
            </a:r>
          </a:p>
          <a:p>
            <a:pPr>
              <a:lnSpc>
                <a:spcPct val="100000"/>
              </a:lnSpc>
              <a:spcAft>
                <a:spcPts val="1200"/>
              </a:spcAft>
            </a:pPr>
            <a:r>
              <a:rPr lang="en-US" sz="1600" b="1" dirty="0"/>
              <a:t>Goal Four</a:t>
            </a:r>
            <a:r>
              <a:rPr lang="en-US" sz="1600" dirty="0"/>
              <a:t>: 44% reduction – from 50 families </a:t>
            </a:r>
            <a:br>
              <a:rPr lang="en-US" sz="1600" dirty="0"/>
            </a:br>
            <a:r>
              <a:rPr lang="en-US" sz="1600" dirty="0"/>
              <a:t>to 28</a:t>
            </a:r>
          </a:p>
        </p:txBody>
      </p:sp>
    </p:spTree>
    <p:extLst>
      <p:ext uri="{BB962C8B-B14F-4D97-AF65-F5344CB8AC3E}">
        <p14:creationId xmlns:p14="http://schemas.microsoft.com/office/powerpoint/2010/main" val="3258659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2">
      <a:dk1>
        <a:srgbClr val="000000"/>
      </a:dk1>
      <a:lt1>
        <a:sysClr val="window" lastClr="FFFFFF"/>
      </a:lt1>
      <a:dk2>
        <a:srgbClr val="637052"/>
      </a:dk2>
      <a:lt2>
        <a:srgbClr val="CCDDEA"/>
      </a:lt2>
      <a:accent1>
        <a:srgbClr val="B5BD00"/>
      </a:accent1>
      <a:accent2>
        <a:srgbClr val="005EB8"/>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1725</TotalTime>
  <Words>1198</Words>
  <Application>Microsoft Office PowerPoint</Application>
  <PresentationFormat>On-screen Show (4:3)</PresentationFormat>
  <Paragraphs>105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Retrospect</vt:lpstr>
      <vt:lpstr>2018  Annual Point-in-Time Report</vt:lpstr>
      <vt:lpstr>About this Report</vt:lpstr>
      <vt:lpstr>Methodology</vt:lpstr>
      <vt:lpstr>PIT Count Key Findings</vt:lpstr>
      <vt:lpstr>Homelessness by Subpopulation</vt:lpstr>
      <vt:lpstr>Where individuals were staying</vt:lpstr>
      <vt:lpstr>Restructuring for Results</vt:lpstr>
      <vt:lpstr>Opening Doors:  The Federal Strategic Plan to Prevent  and End Homelessness</vt:lpstr>
      <vt:lpstr>Strategic Goals and Results Achieved 2012 - 2018</vt:lpstr>
      <vt:lpstr>2018 Point-in-Time Survey </vt:lpstr>
      <vt:lpstr>Primary Reason for Homelessness</vt:lpstr>
      <vt:lpstr>2018 Point-in-Time Survey Findings</vt:lpstr>
      <vt:lpstr>2018 Point-in-Time Survey Findings (cont.)</vt:lpstr>
      <vt:lpstr>2018 Point-in-Time Survey Findings (cont.)</vt:lpstr>
      <vt:lpstr>Conclusion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Annual Point-in-Time Report</dc:title>
  <dc:creator>Dan Merenda</dc:creator>
  <cp:lastModifiedBy>Matt Crookshank</cp:lastModifiedBy>
  <cp:revision>163</cp:revision>
  <dcterms:created xsi:type="dcterms:W3CDTF">2017-03-02T15:37:58Z</dcterms:created>
  <dcterms:modified xsi:type="dcterms:W3CDTF">2018-04-12T20:28:58Z</dcterms:modified>
</cp:coreProperties>
</file>